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15"/>
  </p:notesMasterIdLst>
  <p:handoutMasterIdLst>
    <p:handoutMasterId r:id="rId16"/>
  </p:handoutMasterIdLst>
  <p:sldIdLst>
    <p:sldId id="256" r:id="rId2"/>
    <p:sldId id="267" r:id="rId3"/>
    <p:sldId id="268" r:id="rId4"/>
    <p:sldId id="270" r:id="rId5"/>
    <p:sldId id="271" r:id="rId6"/>
    <p:sldId id="272" r:id="rId7"/>
    <p:sldId id="277" r:id="rId8"/>
    <p:sldId id="269" r:id="rId9"/>
    <p:sldId id="276" r:id="rId10"/>
    <p:sldId id="273" r:id="rId11"/>
    <p:sldId id="274" r:id="rId12"/>
    <p:sldId id="27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4" autoAdjust="0"/>
    <p:restoredTop sz="94660" autoAdjust="0"/>
  </p:normalViewPr>
  <p:slideViewPr>
    <p:cSldViewPr snapToGrid="0">
      <p:cViewPr varScale="1">
        <p:scale>
          <a:sx n="85" d="100"/>
          <a:sy n="85" d="100"/>
        </p:scale>
        <p:origin x="538" y="-240"/>
      </p:cViewPr>
      <p:guideLst>
        <p:guide orient="horz" pos="2160"/>
        <p:guide pos="3840"/>
      </p:guideLst>
    </p:cSldViewPr>
  </p:slideViewPr>
  <p:outlineViewPr>
    <p:cViewPr>
      <p:scale>
        <a:sx n="33" d="100"/>
        <a:sy n="33" d="100"/>
      </p:scale>
      <p:origin x="0" y="5448"/>
    </p:cViewPr>
  </p:outlin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1268B-8AC2-4239-8FAF-7C144C210720}" type="datetimeFigureOut">
              <a:rPr lang="en-US"/>
              <a:t>5/9/2022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2BA2C8-71FC-43D0-BD87-0547616971FA}" type="slidenum">
              <a:rPr/>
              <a:t>‹#›</a:t>
            </a:fld>
            <a:endParaRPr/>
          </a:p>
        </p:txBody>
      </p:sp>
    </p:spTree>
    <p:extLst>
      <p:ext uri="{BB962C8B-B14F-4D97-AF65-F5344CB8AC3E}">
        <p14:creationId xmlns:p14="http://schemas.microsoft.com/office/powerpoint/2010/main" val="3729213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8362-6D63-40AC-BAA9-90C3AE6D5875}" type="datetimeFigureOut">
              <a:rPr lang="en-US"/>
              <a:t>5/9/2022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39446-6953-447E-A4E3-E7CFBF870046}" type="slidenum">
              <a:rPr/>
              <a:t>‹#›</a:t>
            </a:fld>
            <a:endParaRPr/>
          </a:p>
        </p:txBody>
      </p:sp>
    </p:spTree>
    <p:extLst>
      <p:ext uri="{BB962C8B-B14F-4D97-AF65-F5344CB8AC3E}">
        <p14:creationId xmlns:p14="http://schemas.microsoft.com/office/powerpoint/2010/main" val="142392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water3"/>
          <p:cNvSpPr/>
          <p:nvPr/>
        </p:nvSpPr>
        <p:spPr bwMode="gray">
          <a:xfrm>
            <a:off x="2552" y="5243129"/>
            <a:ext cx="12188952" cy="1614871"/>
          </a:xfrm>
          <a:prstGeom prst="rect">
            <a:avLst/>
          </a:prstGeom>
          <a:gradFill>
            <a:gsLst>
              <a:gs pos="833">
                <a:schemeClr val="accent2">
                  <a:lumMod val="60000"/>
                  <a:lumOff val="40000"/>
                  <a:alpha val="38000"/>
                </a:schemeClr>
              </a:gs>
              <a:gs pos="23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ky"/>
          <p:cNvSpPr/>
          <p:nvPr/>
        </p:nvSpPr>
        <p:spPr bwMode="white">
          <a:xfrm>
            <a:off x="2552" y="0"/>
            <a:ext cx="12188952" cy="5334000"/>
          </a:xfrm>
          <a:prstGeom prst="rect">
            <a:avLst/>
          </a:prstGeom>
          <a:gradFill>
            <a:gsLst>
              <a:gs pos="0">
                <a:schemeClr val="accent2">
                  <a:lumMod val="60000"/>
                  <a:lumOff val="40000"/>
                  <a:alpha val="80000"/>
                </a:schemeClr>
              </a:gs>
              <a:gs pos="99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water2"/>
          <p:cNvPicPr>
            <a:picLocks noChangeAspect="1"/>
          </p:cNvPicPr>
          <p:nvPr/>
        </p:nvPicPr>
        <p:blipFill rotWithShape="1">
          <a:blip r:embed="rId2" cstate="print">
            <a:extLst>
              <a:ext uri="{28A0092B-C50C-407E-A947-70E740481C1C}">
                <a14:useLocalDpi xmlns:a14="http://schemas.microsoft.com/office/drawing/2010/main" val="0"/>
              </a:ext>
            </a:extLst>
          </a:blip>
          <a:srcRect l="2674" r="9901"/>
          <a:stretch/>
        </p:blipFill>
        <p:spPr bwMode="ltGray">
          <a:xfrm>
            <a:off x="-1425" y="5497897"/>
            <a:ext cx="12188952" cy="463209"/>
          </a:xfrm>
          <a:prstGeom prst="rect">
            <a:avLst/>
          </a:prstGeom>
          <a:noFill/>
          <a:ln>
            <a:noFill/>
          </a:ln>
        </p:spPr>
      </p:pic>
      <p:pic>
        <p:nvPicPr>
          <p:cNvPr id="7" name="water1"/>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p:blipFill>
        <p:spPr bwMode="gray">
          <a:xfrm flipH="1">
            <a:off x="-1425" y="5221111"/>
            <a:ext cx="12188952" cy="268288"/>
          </a:xfrm>
          <a:prstGeom prst="rect">
            <a:avLst/>
          </a:prstGeom>
          <a:noFill/>
          <a:ln>
            <a:noFill/>
          </a:ln>
        </p:spPr>
      </p:pic>
      <p:sp>
        <p:nvSpPr>
          <p:cNvPr id="8" name="Rectangle 7"/>
          <p:cNvSpPr/>
          <p:nvPr/>
        </p:nvSpPr>
        <p:spPr>
          <a:xfrm>
            <a:off x="-1425" y="5961106"/>
            <a:ext cx="12188952" cy="896846"/>
          </a:xfrm>
          <a:prstGeom prst="rect">
            <a:avLst/>
          </a:prstGeom>
          <a:gradFill>
            <a:gsLst>
              <a:gs pos="25000">
                <a:schemeClr val="accent6">
                  <a:lumMod val="60000"/>
                  <a:lumOff val="40000"/>
                  <a:alpha val="0"/>
                </a:schemeClr>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305872" y="1309047"/>
            <a:ext cx="9602789" cy="2667000"/>
          </a:xfrm>
        </p:spPr>
        <p:txBody>
          <a:bodyPr anchor="b">
            <a:noAutofit/>
          </a:bodyPr>
          <a:lstStyle>
            <a:lvl1pPr algn="ctr">
              <a:defRPr sz="6000"/>
            </a:lvl1pPr>
          </a:lstStyle>
          <a:p>
            <a:r>
              <a:rPr lang="en-US"/>
              <a:t>Click to edit Master title style</a:t>
            </a:r>
            <a:endParaRPr/>
          </a:p>
        </p:txBody>
      </p:sp>
      <p:sp>
        <p:nvSpPr>
          <p:cNvPr id="3" name="Subtitle 2"/>
          <p:cNvSpPr>
            <a:spLocks noGrp="1"/>
          </p:cNvSpPr>
          <p:nvPr>
            <p:ph type="subTitle" idx="1"/>
          </p:nvPr>
        </p:nvSpPr>
        <p:spPr>
          <a:xfrm>
            <a:off x="1305872" y="4038600"/>
            <a:ext cx="9601200" cy="990600"/>
          </a:xfrm>
        </p:spPr>
        <p:txBody>
          <a:bodyPr>
            <a:normAutofit/>
          </a:bodyPr>
          <a:lstStyle>
            <a:lvl1pPr marL="0" indent="0" algn="ctr">
              <a:spcBef>
                <a:spcPts val="0"/>
              </a:spcBef>
              <a:buNone/>
              <a:defRPr sz="1800" cap="all" baseline="0">
                <a:solidFill>
                  <a:schemeClr val="accent2">
                    <a:lumMod val="7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F4E5243-F52A-4D37-9694-EB26C6C31910}" type="datetime1">
              <a:rPr lang="en-US"/>
              <a:t>5/9/2022</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4403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440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A77B6E1-634A-48DC-9E8B-D894023267EF}" type="datetime1">
              <a:rPr lang="en-US"/>
              <a:t>5/9/2022</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B2D3E9E-A95C-48F2-B4BF-A71542E0BE9A}" type="datetime1">
              <a:rPr lang="en-US"/>
              <a:t>5/9/2022</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endParaRPr/>
          </a:p>
        </p:txBody>
      </p:sp>
      <p:sp>
        <p:nvSpPr>
          <p:cNvPr id="2" name="Title 1"/>
          <p:cNvSpPr>
            <a:spLocks noGrp="1"/>
          </p:cNvSpPr>
          <p:nvPr>
            <p:ph type="title"/>
          </p:nvPr>
        </p:nvSpPr>
        <p:spPr>
          <a:xfrm>
            <a:off x="1293813" y="1309047"/>
            <a:ext cx="9601252" cy="2667000"/>
          </a:xfrm>
        </p:spPr>
        <p:txBody>
          <a:bodyPr anchor="b">
            <a:normAutofit/>
          </a:bodyPr>
          <a:lstStyle>
            <a:lvl1pPr algn="ctr">
              <a:defRPr sz="6000" b="0"/>
            </a:lvl1pPr>
          </a:lstStyle>
          <a:p>
            <a:r>
              <a:rPr lang="en-US"/>
              <a:t>Click to edit Master title style</a:t>
            </a:r>
            <a:endParaRPr/>
          </a:p>
        </p:txBody>
      </p:sp>
      <p:sp>
        <p:nvSpPr>
          <p:cNvPr id="3" name="Text Placeholder 2"/>
          <p:cNvSpPr>
            <a:spLocks noGrp="1"/>
          </p:cNvSpPr>
          <p:nvPr>
            <p:ph type="body" idx="1"/>
          </p:nvPr>
        </p:nvSpPr>
        <p:spPr>
          <a:xfrm>
            <a:off x="1293813" y="4038600"/>
            <a:ext cx="9601200" cy="1143000"/>
          </a:xfrm>
        </p:spPr>
        <p:txBody>
          <a:bodyPr anchor="t">
            <a:normAutofit/>
          </a:bodyPr>
          <a:lstStyle>
            <a:lvl1pPr marL="0" indent="0" algn="ctr">
              <a:spcBef>
                <a:spcPts val="0"/>
              </a:spcBef>
              <a:buNone/>
              <a:defRPr sz="2000" cap="all" baseline="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A50F84E2-2D7A-43CF-AC90-352A289A783A}" type="datetime1">
              <a:rPr lang="en-US"/>
              <a:t>5/9/2022</a:t>
            </a:fld>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half" idx="2"/>
          </p:nvPr>
        </p:nvSpPr>
        <p:spPr>
          <a:xfrm>
            <a:off x="6278880" y="1572768"/>
            <a:ext cx="4572000" cy="414223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341120" y="1572768"/>
            <a:ext cx="4572000" cy="414223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F12952B5-7A2F-4CC8-B7CE-9234E21C2837}" type="datetime1">
              <a:rPr lang="en-US"/>
              <a:t>5/9/2022</a:t>
            </a:fld>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572768"/>
            <a:ext cx="4572000" cy="766588"/>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1120" y="2365861"/>
            <a:ext cx="4572000" cy="334914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572768"/>
            <a:ext cx="4572000" cy="766588"/>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365861"/>
            <a:ext cx="4572000" cy="334914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CE1DA07A-9201-4B4B-BAF2-015AFA30F520}" type="datetime1">
              <a:rPr lang="en-US"/>
              <a:t>5/9/2022</a:t>
            </a:fld>
            <a:endParaRPr/>
          </a:p>
        </p:txBody>
      </p:sp>
      <p:sp>
        <p:nvSpPr>
          <p:cNvPr id="9" name="Slide Number Placeholder 8"/>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73D7E00A-486F-4252-8B1D-E32645521F49}" type="datetime1">
              <a:rPr lang="en-US"/>
              <a:t>5/9/2022</a:t>
            </a:fld>
            <a:endParaRPr/>
          </a:p>
        </p:txBody>
      </p:sp>
      <p:sp>
        <p:nvSpPr>
          <p:cNvPr id="5" name="Slide Number Placeholder 4"/>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ky"/>
          <p:cNvSpPr/>
          <p:nvPr/>
        </p:nvSpPr>
        <p:spPr>
          <a:xfrm>
            <a:off x="2552" y="-1"/>
            <a:ext cx="12188952" cy="6858002"/>
          </a:xfrm>
          <a:prstGeom prst="rect">
            <a:avLst/>
          </a:prstGeom>
          <a:gradFill>
            <a:gsLst>
              <a:gs pos="0">
                <a:schemeClr val="accent2">
                  <a:lumMod val="60000"/>
                  <a:lumOff val="40000"/>
                  <a:alpha val="80000"/>
                </a:schemeClr>
              </a:gs>
              <a:gs pos="99000">
                <a:schemeClr val="accent2">
                  <a:lumMod val="20000"/>
                  <a:lumOff val="8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8DDF5F92-E675-4B36-9A60-69A962A68675}" type="datetime1">
              <a:rPr lang="en-US"/>
              <a:t>5/9/2022</a:t>
            </a:fld>
            <a:endParaRPr/>
          </a:p>
        </p:txBody>
      </p:sp>
      <p:sp>
        <p:nvSpPr>
          <p:cNvPr id="4" name="Slide Number Placeholder 3"/>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79" y="762000"/>
            <a:ext cx="3377133" cy="2743200"/>
          </a:xfrm>
        </p:spPr>
        <p:txBody>
          <a:bodyPr anchor="b">
            <a:normAutofit/>
          </a:bodyPr>
          <a:lstStyle>
            <a:lvl1pPr>
              <a:defRPr sz="3200" b="0"/>
            </a:lvl1pPr>
          </a:lstStyle>
          <a:p>
            <a:r>
              <a:rPr lang="en-US"/>
              <a:t>Click to edit Master title style</a:t>
            </a:r>
            <a:endParaRPr/>
          </a:p>
        </p:txBody>
      </p:sp>
      <p:sp>
        <p:nvSpPr>
          <p:cNvPr id="3" name="Content Placeholder 2"/>
          <p:cNvSpPr>
            <a:spLocks noGrp="1"/>
          </p:cNvSpPr>
          <p:nvPr>
            <p:ph idx="1"/>
          </p:nvPr>
        </p:nvSpPr>
        <p:spPr>
          <a:xfrm>
            <a:off x="760413" y="685800"/>
            <a:ext cx="6858000" cy="4572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7479" y="3554104"/>
            <a:ext cx="3377133" cy="1703696"/>
          </a:xfrm>
        </p:spPr>
        <p:txBody>
          <a:bodyPr>
            <a:normAutofit/>
          </a:bodyPr>
          <a:lstStyle>
            <a:lvl1pPr marL="0" indent="0">
              <a:lnSpc>
                <a:spcPct val="90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AF6E2C9B-5FA2-460D-9BE7-B0812FC2A6FF}" type="datetime1">
              <a:rPr lang="en-US"/>
              <a:t>5/9/2022</a:t>
            </a:fld>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479" y="762000"/>
            <a:ext cx="3377133" cy="2743200"/>
          </a:xfrm>
        </p:spPr>
        <p:txBody>
          <a:bodyPr anchor="b">
            <a:normAutofit/>
          </a:bodyPr>
          <a:lstStyle>
            <a:lvl1pPr>
              <a:defRPr sz="34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760413" y="685800"/>
            <a:ext cx="6858000" cy="4572000"/>
          </a:xfrm>
          <a:solidFill>
            <a:schemeClr val="bg1">
              <a:lumMod val="9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7479" y="3554104"/>
            <a:ext cx="3377133" cy="1703696"/>
          </a:xfrm>
        </p:spPr>
        <p:txBody>
          <a:bodyPr>
            <a:normAutofit/>
          </a:bodyPr>
          <a:lstStyle>
            <a:lvl1pPr marL="0" indent="0">
              <a:lnSpc>
                <a:spcPct val="100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1D374940-A916-4C8B-9648-02A2D3898F9E}" type="datetime1">
              <a:rPr lang="en-US"/>
              <a:t>5/9/2022</a:t>
            </a:fld>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ky"/>
          <p:cNvSpPr/>
          <p:nvPr/>
        </p:nvSpPr>
        <p:spPr>
          <a:xfrm>
            <a:off x="2552" y="-1"/>
            <a:ext cx="12188952" cy="6858002"/>
          </a:xfrm>
          <a:prstGeom prst="rect">
            <a:avLst/>
          </a:prstGeom>
          <a:gradFill>
            <a:gsLst>
              <a:gs pos="0">
                <a:schemeClr val="accent2">
                  <a:lumMod val="60000"/>
                  <a:lumOff val="40000"/>
                  <a:alpha val="58000"/>
                </a:schemeClr>
              </a:gs>
              <a:gs pos="88000">
                <a:schemeClr val="accent2">
                  <a:lumMod val="20000"/>
                  <a:lumOff val="80000"/>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pPr algn="ctr"/>
            <a:endParaRPr/>
          </a:p>
        </p:txBody>
      </p:sp>
      <p:sp>
        <p:nvSpPr>
          <p:cNvPr id="8" name="water3"/>
          <p:cNvSpPr/>
          <p:nvPr/>
        </p:nvSpPr>
        <p:spPr bwMode="gray">
          <a:xfrm>
            <a:off x="2552" y="6064101"/>
            <a:ext cx="12188952" cy="793899"/>
          </a:xfrm>
          <a:prstGeom prst="rect">
            <a:avLst/>
          </a:prstGeom>
          <a:gradFill>
            <a:gsLst>
              <a:gs pos="833">
                <a:schemeClr val="accent2">
                  <a:lumMod val="60000"/>
                  <a:lumOff val="40000"/>
                  <a:alpha val="38000"/>
                </a:schemeClr>
              </a:gs>
              <a:gs pos="49000">
                <a:schemeClr val="accent2">
                  <a:lumMod val="60000"/>
                  <a:lumOff val="40000"/>
                </a:schemeClr>
              </a:gs>
              <a:gs pos="100000">
                <a:schemeClr val="accent2">
                  <a:lumMod val="20000"/>
                  <a:lumOff val="80000"/>
                  <a:alpha val="89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water2"/>
          <p:cNvPicPr>
            <a:picLocks noChangeAspect="1"/>
          </p:cNvPicPr>
          <p:nvPr/>
        </p:nvPicPr>
        <p:blipFill rotWithShape="1">
          <a:blip r:embed="rId13" cstate="print">
            <a:extLst>
              <a:ext uri="{28A0092B-C50C-407E-A947-70E740481C1C}">
                <a14:useLocalDpi xmlns:a14="http://schemas.microsoft.com/office/drawing/2010/main" val="0"/>
              </a:ext>
            </a:extLst>
          </a:blip>
          <a:srcRect l="2674" r="9901"/>
          <a:stretch/>
        </p:blipFill>
        <p:spPr bwMode="white">
          <a:xfrm>
            <a:off x="-1425" y="6256181"/>
            <a:ext cx="12188952" cy="463209"/>
          </a:xfrm>
          <a:prstGeom prst="rect">
            <a:avLst/>
          </a:prstGeom>
          <a:noFill/>
          <a:ln>
            <a:noFill/>
          </a:ln>
        </p:spPr>
      </p:pic>
      <p:pic>
        <p:nvPicPr>
          <p:cNvPr id="10" name="water1"/>
          <p:cNvPicPr>
            <a:picLocks noChangeAspect="1"/>
          </p:cNvPicPr>
          <p:nvPr/>
        </p:nvPicPr>
        <p:blipFill rotWithShape="1">
          <a:blip r:embed="rId14" cstate="print">
            <a:duotone>
              <a:schemeClr val="accent2">
                <a:shade val="45000"/>
                <a:satMod val="135000"/>
              </a:schemeClr>
              <a:prstClr val="white"/>
            </a:duotone>
            <a:extLst>
              <a:ext uri="{28A0092B-C50C-407E-A947-70E740481C1C}">
                <a14:useLocalDpi xmlns:a14="http://schemas.microsoft.com/office/drawing/2010/main" val="0"/>
              </a:ext>
            </a:extLst>
          </a:blip>
          <a:srcRect l="6218" r="6356"/>
          <a:stretch/>
        </p:blipFill>
        <p:spPr bwMode="gray">
          <a:xfrm flipH="1">
            <a:off x="-1425" y="5979395"/>
            <a:ext cx="12188952" cy="268288"/>
          </a:xfrm>
          <a:prstGeom prst="rect">
            <a:avLst/>
          </a:prstGeom>
          <a:noFill/>
          <a:ln>
            <a:noFill/>
          </a:ln>
        </p:spPr>
      </p:pic>
      <p:sp>
        <p:nvSpPr>
          <p:cNvPr id="2" name="Title Placeholder 1"/>
          <p:cNvSpPr>
            <a:spLocks noGrp="1"/>
          </p:cNvSpPr>
          <p:nvPr>
            <p:ph type="title"/>
          </p:nvPr>
        </p:nvSpPr>
        <p:spPr>
          <a:xfrm>
            <a:off x="1341120" y="265176"/>
            <a:ext cx="9509759" cy="1088136"/>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572768"/>
            <a:ext cx="9509760" cy="41422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l">
              <a:defRPr sz="1100" cap="all" baseline="0">
                <a:solidFill>
                  <a:schemeClr val="tx1"/>
                </a:solidFill>
              </a:defRPr>
            </a:lvl1pPr>
          </a:lstStyle>
          <a:p>
            <a:fld id="{5586B75A-687E-405C-8A0B-8D00578BA2C3}" type="datetime1">
              <a:rPr lang="en-US" smtClean="0"/>
              <a:pPr/>
              <a:t>5/9/2022</a:t>
            </a:fld>
            <a:endParaRPr lang="en-US"/>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cap="all" baseline="0">
                <a:solidFill>
                  <a:schemeClr val="tx1"/>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800" kern="1200">
          <a:solidFill>
            <a:schemeClr val="accent2">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SzPct val="100000"/>
        <a:buFont typeface="Arial" pitchFamily="34" charset="0"/>
        <a:buChar char="•"/>
        <a:defRPr sz="2000" kern="1200">
          <a:solidFill>
            <a:schemeClr val="accent2">
              <a:lumMod val="50000"/>
            </a:schemeClr>
          </a:solidFill>
          <a:latin typeface="+mn-lt"/>
          <a:ea typeface="+mn-ea"/>
          <a:cs typeface="+mn-cs"/>
        </a:defRPr>
      </a:lvl1pPr>
      <a:lvl2pPr marL="548640" indent="-228600" algn="l" defTabSz="914400" rtl="0" eaLnBrk="1" latinLnBrk="0" hangingPunct="1">
        <a:lnSpc>
          <a:spcPct val="90000"/>
        </a:lnSpc>
        <a:spcBef>
          <a:spcPts val="1000"/>
        </a:spcBef>
        <a:buSzPct val="100000"/>
        <a:buFont typeface="Arial" pitchFamily="34" charset="0"/>
        <a:buChar char="•"/>
        <a:defRPr sz="1800" kern="1200">
          <a:solidFill>
            <a:schemeClr val="accent2">
              <a:lumMod val="50000"/>
            </a:schemeClr>
          </a:solidFill>
          <a:latin typeface="+mn-lt"/>
          <a:ea typeface="+mn-ea"/>
          <a:cs typeface="+mn-cs"/>
        </a:defRPr>
      </a:lvl2pPr>
      <a:lvl3pPr marL="822960" indent="-228600" algn="l" defTabSz="914400" rtl="0" eaLnBrk="1" latinLnBrk="0" hangingPunct="1">
        <a:lnSpc>
          <a:spcPct val="90000"/>
        </a:lnSpc>
        <a:spcBef>
          <a:spcPts val="800"/>
        </a:spcBef>
        <a:buSzPct val="100000"/>
        <a:buFont typeface="Arial" pitchFamily="34" charset="0"/>
        <a:buChar char="•"/>
        <a:defRPr sz="1600" kern="1200">
          <a:solidFill>
            <a:schemeClr val="accent2">
              <a:lumMod val="50000"/>
            </a:schemeClr>
          </a:solidFill>
          <a:latin typeface="+mn-lt"/>
          <a:ea typeface="+mn-ea"/>
          <a:cs typeface="+mn-cs"/>
        </a:defRPr>
      </a:lvl3pPr>
      <a:lvl4pPr marL="109728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4pPr>
      <a:lvl5pPr marL="137160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5pPr>
      <a:lvl6pPr marL="164592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6pPr>
      <a:lvl7pPr marL="192024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7pPr>
      <a:lvl8pPr marL="2194560" indent="-228600" algn="l" defTabSz="914400" rtl="0"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8pPr>
      <a:lvl9pPr marL="2240280" indent="0" algn="l" defTabSz="914400" rtl="0" eaLnBrk="1" latinLnBrk="0" hangingPunct="1">
        <a:lnSpc>
          <a:spcPct val="90000"/>
        </a:lnSpc>
        <a:spcBef>
          <a:spcPts val="800"/>
        </a:spcBef>
        <a:buSzPct val="100000"/>
        <a:buFont typeface="Arial" pitchFamily="34" charset="0"/>
        <a:buNone/>
        <a:defRPr sz="1400" kern="1200">
          <a:solidFill>
            <a:schemeClr val="accent2">
              <a:lumMod val="50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imesofindia.indiatimes.com/city/nashik/nmc-to-lift-4-mld-more-water-from-gangapur-mukne-dams/articleshow/91328696.cms" TargetMode="External"/><Relationship Id="rId7" Type="http://schemas.openxmlformats.org/officeDocument/2006/relationships/image" Target="../media/image4.png"/><Relationship Id="rId2" Type="http://schemas.openxmlformats.org/officeDocument/2006/relationships/hyperlink" Target="https://timesofindia.indiatimes.com/city/nashik/14-drop-in-water-stock-in-nashik-in-last-5-days/articleshow/91222928.cms" TargetMode="External"/><Relationship Id="rId1" Type="http://schemas.openxmlformats.org/officeDocument/2006/relationships/slideLayout" Target="../slideLayouts/slideLayout2.xml"/><Relationship Id="rId6" Type="http://schemas.openxmlformats.org/officeDocument/2006/relationships/hyperlink" Target="https://timesofindia.indiatimes.com/city/nashik/nmc-identifies-43-spots-of-godavari-pollution/articleshow/91136225.cms" TargetMode="External"/><Relationship Id="rId5" Type="http://schemas.openxmlformats.org/officeDocument/2006/relationships/hyperlink" Target="https://timesofindia.indiatimes.com/city/nashik/on-water-shortage-officials-told-to-identify-hard-to-reach-areas/articleshow/90767844.cms" TargetMode="External"/><Relationship Id="rId4" Type="http://schemas.openxmlformats.org/officeDocument/2006/relationships/hyperlink" Target="https://timesofindia.indiatimes.com/city/nashik/submerged-shrines-rise-after-34-years/articleshow/51568200.cm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0FB816-3063-9C2F-014A-D273D7A8DD98}"/>
              </a:ext>
            </a:extLst>
          </p:cNvPr>
          <p:cNvSpPr>
            <a:spLocks noGrp="1"/>
          </p:cNvSpPr>
          <p:nvPr>
            <p:ph type="ctrTitle"/>
          </p:nvPr>
        </p:nvSpPr>
        <p:spPr>
          <a:xfrm>
            <a:off x="2666999" y="237612"/>
            <a:ext cx="6858000" cy="1790700"/>
          </a:xfrm>
        </p:spPr>
        <p:txBody>
          <a:bodyPr>
            <a:normAutofit fontScale="90000"/>
          </a:bodyPr>
          <a:lstStyle/>
          <a:p>
            <a:r>
              <a:rPr lang="en-US" sz="2700" b="1" i="1" dirty="0">
                <a:solidFill>
                  <a:srgbClr val="FF0000"/>
                </a:solidFill>
                <a:cs typeface="Calibri Light"/>
              </a:rPr>
              <a:t>Water pollution </a:t>
            </a:r>
            <a:br>
              <a:rPr lang="en-US" sz="2700" b="1" i="1" dirty="0">
                <a:solidFill>
                  <a:srgbClr val="FF0000"/>
                </a:solidFill>
                <a:cs typeface="Calibri Light"/>
              </a:rPr>
            </a:br>
            <a:r>
              <a:rPr lang="en-US" sz="2700" b="1" i="1" dirty="0">
                <a:solidFill>
                  <a:srgbClr val="FF0000"/>
                </a:solidFill>
                <a:cs typeface="Calibri Light"/>
              </a:rPr>
              <a:t>Nashik city</a:t>
            </a:r>
            <a:br>
              <a:rPr lang="en-US" sz="2700" b="1" i="1" dirty="0">
                <a:cs typeface="Calibri Light"/>
              </a:rPr>
            </a:br>
            <a:br>
              <a:rPr lang="en-US" sz="1800" dirty="0">
                <a:cs typeface="Calibri Light"/>
              </a:rPr>
            </a:br>
            <a:r>
              <a:rPr lang="en-US" sz="1800" b="1" i="1" dirty="0">
                <a:cs typeface="Calibri Light"/>
              </a:rPr>
              <a:t>Energy , Water , Environment Sustainability</a:t>
            </a:r>
            <a:br>
              <a:rPr lang="en-US" sz="1800" dirty="0">
                <a:cs typeface="Calibri Light"/>
              </a:rPr>
            </a:br>
            <a:br>
              <a:rPr lang="en-US" sz="1800" dirty="0">
                <a:cs typeface="Calibri Light"/>
              </a:rPr>
            </a:br>
            <a:endParaRPr lang="en-US" sz="1800" dirty="0">
              <a:cs typeface="Calibri Light"/>
            </a:endParaRPr>
          </a:p>
        </p:txBody>
      </p:sp>
      <p:graphicFrame>
        <p:nvGraphicFramePr>
          <p:cNvPr id="9" name="Table 1">
            <a:extLst>
              <a:ext uri="{FF2B5EF4-FFF2-40B4-BE49-F238E27FC236}">
                <a16:creationId xmlns:a16="http://schemas.microsoft.com/office/drawing/2014/main" id="{DCABCA89-0C9D-ADF3-5729-5F9C3CFCD727}"/>
              </a:ext>
            </a:extLst>
          </p:cNvPr>
          <p:cNvGraphicFramePr>
            <a:graphicFrameLocks noGrp="1"/>
          </p:cNvGraphicFramePr>
          <p:nvPr>
            <p:extLst>
              <p:ext uri="{D42A27DB-BD31-4B8C-83A1-F6EECF244321}">
                <p14:modId xmlns:p14="http://schemas.microsoft.com/office/powerpoint/2010/main" val="1179170840"/>
              </p:ext>
            </p:extLst>
          </p:nvPr>
        </p:nvGraphicFramePr>
        <p:xfrm>
          <a:off x="1416423" y="2231090"/>
          <a:ext cx="9493624" cy="2529169"/>
        </p:xfrm>
        <a:graphic>
          <a:graphicData uri="http://schemas.openxmlformats.org/drawingml/2006/table">
            <a:tbl>
              <a:tblPr firstRow="1" bandRow="1">
                <a:tableStyleId>{5C22544A-7EE6-4342-B048-85BDC9FD1C3A}</a:tableStyleId>
              </a:tblPr>
              <a:tblGrid>
                <a:gridCol w="857086">
                  <a:extLst>
                    <a:ext uri="{9D8B030D-6E8A-4147-A177-3AD203B41FA5}">
                      <a16:colId xmlns:a16="http://schemas.microsoft.com/office/drawing/2014/main" val="20000"/>
                    </a:ext>
                  </a:extLst>
                </a:gridCol>
                <a:gridCol w="1178053">
                  <a:extLst>
                    <a:ext uri="{9D8B030D-6E8A-4147-A177-3AD203B41FA5}">
                      <a16:colId xmlns:a16="http://schemas.microsoft.com/office/drawing/2014/main" val="20001"/>
                    </a:ext>
                  </a:extLst>
                </a:gridCol>
                <a:gridCol w="2083640">
                  <a:extLst>
                    <a:ext uri="{9D8B030D-6E8A-4147-A177-3AD203B41FA5}">
                      <a16:colId xmlns:a16="http://schemas.microsoft.com/office/drawing/2014/main" val="20002"/>
                    </a:ext>
                  </a:extLst>
                </a:gridCol>
                <a:gridCol w="772782">
                  <a:extLst>
                    <a:ext uri="{9D8B030D-6E8A-4147-A177-3AD203B41FA5}">
                      <a16:colId xmlns:a16="http://schemas.microsoft.com/office/drawing/2014/main" val="20003"/>
                    </a:ext>
                  </a:extLst>
                </a:gridCol>
                <a:gridCol w="4602063">
                  <a:extLst>
                    <a:ext uri="{9D8B030D-6E8A-4147-A177-3AD203B41FA5}">
                      <a16:colId xmlns:a16="http://schemas.microsoft.com/office/drawing/2014/main" val="769710714"/>
                    </a:ext>
                  </a:extLst>
                </a:gridCol>
              </a:tblGrid>
              <a:tr h="496646">
                <a:tc>
                  <a:txBody>
                    <a:bodyPr/>
                    <a:lstStyle/>
                    <a:p>
                      <a:r>
                        <a:rPr lang="en-US" sz="1400" dirty="0"/>
                        <a:t>Roll No.</a:t>
                      </a:r>
                    </a:p>
                  </a:txBody>
                  <a:tcPr marL="68580" marR="68580" marT="34290" marB="34290"/>
                </a:tc>
                <a:tc>
                  <a:txBody>
                    <a:bodyPr/>
                    <a:lstStyle/>
                    <a:p>
                      <a:r>
                        <a:rPr lang="en-US" sz="1400" dirty="0"/>
                        <a:t>PRN</a:t>
                      </a:r>
                    </a:p>
                  </a:txBody>
                  <a:tcPr marL="68580" marR="68580" marT="34290" marB="34290"/>
                </a:tc>
                <a:tc>
                  <a:txBody>
                    <a:bodyPr/>
                    <a:lstStyle/>
                    <a:p>
                      <a:r>
                        <a:rPr lang="en-US" sz="1400" dirty="0"/>
                        <a:t>Name of  student</a:t>
                      </a:r>
                    </a:p>
                  </a:txBody>
                  <a:tcPr marL="68580" marR="68580" marT="34290" marB="34290"/>
                </a:tc>
                <a:tc>
                  <a:txBody>
                    <a:bodyPr/>
                    <a:lstStyle/>
                    <a:p>
                      <a:pPr algn="ctr"/>
                      <a:r>
                        <a:rPr lang="en-US" sz="1400" dirty="0"/>
                        <a:t>Div.</a:t>
                      </a:r>
                    </a:p>
                  </a:txBody>
                  <a:tcPr marL="68580" marR="68580" marT="34290" marB="34290"/>
                </a:tc>
                <a:tc>
                  <a:txBody>
                    <a:bodyPr/>
                    <a:lstStyle/>
                    <a:p>
                      <a:r>
                        <a:rPr lang="en-US" sz="1400" dirty="0"/>
                        <a:t>VIIT</a:t>
                      </a:r>
                      <a:r>
                        <a:rPr lang="en-US" sz="1400" baseline="0" dirty="0"/>
                        <a:t> email ID</a:t>
                      </a:r>
                      <a:endParaRPr lang="en-US" sz="1400" dirty="0"/>
                    </a:p>
                  </a:txBody>
                  <a:tcPr marL="68580" marR="68580" marT="34290" marB="34290"/>
                </a:tc>
                <a:extLst>
                  <a:ext uri="{0D108BD9-81ED-4DB2-BD59-A6C34878D82A}">
                    <a16:rowId xmlns:a16="http://schemas.microsoft.com/office/drawing/2014/main" val="10000"/>
                  </a:ext>
                </a:extLst>
              </a:tr>
              <a:tr h="509356">
                <a:tc>
                  <a:txBody>
                    <a:bodyPr/>
                    <a:lstStyle/>
                    <a:p>
                      <a:r>
                        <a:rPr lang="en-US" sz="1400" dirty="0"/>
                        <a:t>1405</a:t>
                      </a:r>
                    </a:p>
                  </a:txBody>
                  <a:tcPr marL="68580" marR="68580" marT="34290" marB="34290"/>
                </a:tc>
                <a:tc>
                  <a:txBody>
                    <a:bodyPr/>
                    <a:lstStyle/>
                    <a:p>
                      <a:r>
                        <a:rPr lang="en-US" sz="1400" dirty="0"/>
                        <a:t>22110075</a:t>
                      </a:r>
                    </a:p>
                  </a:txBody>
                  <a:tcPr marL="68580" marR="68580" marT="34290" marB="34290"/>
                </a:tc>
                <a:tc>
                  <a:txBody>
                    <a:bodyPr/>
                    <a:lstStyle/>
                    <a:p>
                      <a:r>
                        <a:rPr lang="en-US" sz="1400" dirty="0"/>
                        <a:t>Yash Gavit</a:t>
                      </a:r>
                    </a:p>
                  </a:txBody>
                  <a:tcPr marL="68580" marR="68580" marT="34290" marB="34290"/>
                </a:tc>
                <a:tc>
                  <a:txBody>
                    <a:bodyPr/>
                    <a:lstStyle/>
                    <a:p>
                      <a:pPr algn="ctr"/>
                      <a:r>
                        <a:rPr lang="en-US" sz="1400" dirty="0"/>
                        <a:t>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yash.22110075@viit.ac.in</a:t>
                      </a:r>
                    </a:p>
                    <a:p>
                      <a:endParaRPr lang="en-US" sz="1400" dirty="0"/>
                    </a:p>
                  </a:txBody>
                  <a:tcPr marL="68580" marR="68580" marT="34290" marB="34290"/>
                </a:tc>
                <a:extLst>
                  <a:ext uri="{0D108BD9-81ED-4DB2-BD59-A6C34878D82A}">
                    <a16:rowId xmlns:a16="http://schemas.microsoft.com/office/drawing/2014/main" val="2937882098"/>
                  </a:ext>
                </a:extLst>
              </a:tr>
              <a:tr h="509356">
                <a:tc>
                  <a:txBody>
                    <a:bodyPr/>
                    <a:lstStyle/>
                    <a:p>
                      <a:r>
                        <a:rPr lang="en-US" sz="1400" dirty="0"/>
                        <a:t>1412</a:t>
                      </a:r>
                    </a:p>
                  </a:txBody>
                  <a:tcPr marL="68580" marR="68580" marT="34290" marB="34290"/>
                </a:tc>
                <a:tc>
                  <a:txBody>
                    <a:bodyPr/>
                    <a:lstStyle/>
                    <a:p>
                      <a:r>
                        <a:rPr lang="en-US" sz="1400" dirty="0"/>
                        <a:t>22110206</a:t>
                      </a:r>
                    </a:p>
                  </a:txBody>
                  <a:tcPr marL="68580" marR="68580" marT="34290" marB="34290"/>
                </a:tc>
                <a:tc>
                  <a:txBody>
                    <a:bodyPr/>
                    <a:lstStyle/>
                    <a:p>
                      <a:r>
                        <a:rPr lang="en-US" sz="1400" dirty="0"/>
                        <a:t>Prasad Nathe</a:t>
                      </a:r>
                    </a:p>
                  </a:txBody>
                  <a:tcPr marL="68580" marR="68580" marT="34290" marB="34290"/>
                </a:tc>
                <a:tc>
                  <a:txBody>
                    <a:bodyPr/>
                    <a:lstStyle/>
                    <a:p>
                      <a:pPr algn="ctr"/>
                      <a:r>
                        <a:rPr lang="en-US" sz="1400" dirty="0"/>
                        <a:t>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prasad.22110206@viit.ac.in</a:t>
                      </a:r>
                    </a:p>
                    <a:p>
                      <a:endParaRPr lang="en-US" sz="1400" dirty="0"/>
                    </a:p>
                  </a:txBody>
                  <a:tcPr marL="68580" marR="68580" marT="34290" marB="34290"/>
                </a:tc>
                <a:extLst>
                  <a:ext uri="{0D108BD9-81ED-4DB2-BD59-A6C34878D82A}">
                    <a16:rowId xmlns:a16="http://schemas.microsoft.com/office/drawing/2014/main" val="10001"/>
                  </a:ext>
                </a:extLst>
              </a:tr>
              <a:tr h="594030">
                <a:tc>
                  <a:txBody>
                    <a:bodyPr/>
                    <a:lstStyle/>
                    <a:p>
                      <a:r>
                        <a:rPr lang="en-US" sz="1400" dirty="0"/>
                        <a:t>1418</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22110305</a:t>
                      </a:r>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Sahil Savardekar</a:t>
                      </a:r>
                    </a:p>
                    <a:p>
                      <a:endParaRPr lang="en-US" sz="1400" dirty="0"/>
                    </a:p>
                  </a:txBody>
                  <a:tcPr marL="68580" marR="68580" marT="34290" marB="34290"/>
                </a:tc>
                <a:tc>
                  <a:txBody>
                    <a:bodyPr/>
                    <a:lstStyle/>
                    <a:p>
                      <a:pPr algn="ctr"/>
                      <a:r>
                        <a:rPr lang="en-US" sz="1400" dirty="0"/>
                        <a:t>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sahil.22110350@viit.ac.in</a:t>
                      </a:r>
                    </a:p>
                    <a:p>
                      <a:endParaRPr lang="en-US" sz="1400" dirty="0"/>
                    </a:p>
                  </a:txBody>
                  <a:tcPr marL="68580" marR="68580" marT="34290" marB="34290"/>
                </a:tc>
                <a:extLst>
                  <a:ext uri="{0D108BD9-81ED-4DB2-BD59-A6C34878D82A}">
                    <a16:rowId xmlns:a16="http://schemas.microsoft.com/office/drawing/2014/main" val="10002"/>
                  </a:ext>
                </a:extLst>
              </a:tr>
              <a:tr h="419781">
                <a:tc>
                  <a:txBody>
                    <a:bodyPr/>
                    <a:lstStyle/>
                    <a:p>
                      <a:r>
                        <a:rPr lang="en-US" sz="1400" dirty="0"/>
                        <a:t>1421</a:t>
                      </a:r>
                    </a:p>
                  </a:txBody>
                  <a:tcPr marL="68580" marR="68580" marT="34290" marB="34290"/>
                </a:tc>
                <a:tc>
                  <a:txBody>
                    <a:bodyPr/>
                    <a:lstStyle/>
                    <a:p>
                      <a:r>
                        <a:rPr lang="en-US" sz="1400" dirty="0"/>
                        <a:t>22110398</a:t>
                      </a:r>
                    </a:p>
                  </a:txBody>
                  <a:tcPr marL="68580" marR="68580" marT="34290" marB="34290"/>
                </a:tc>
                <a:tc>
                  <a:txBody>
                    <a:bodyPr/>
                    <a:lstStyle/>
                    <a:p>
                      <a:r>
                        <a:rPr lang="en-US" sz="1400" dirty="0"/>
                        <a:t>Siddhesh Khairnar</a:t>
                      </a:r>
                    </a:p>
                  </a:txBody>
                  <a:tcPr marL="68580" marR="68580" marT="34290" marB="34290"/>
                </a:tc>
                <a:tc>
                  <a:txBody>
                    <a:bodyPr/>
                    <a:lstStyle/>
                    <a:p>
                      <a:pPr algn="ctr"/>
                      <a:r>
                        <a:rPr lang="en-US" sz="1400" dirty="0"/>
                        <a:t>N</a:t>
                      </a:r>
                    </a:p>
                  </a:txBody>
                  <a:tcPr marL="68580" marR="68580" marT="34290" marB="34290"/>
                </a:tc>
                <a:tc>
                  <a:txBody>
                    <a:bodyPr/>
                    <a:lstStyle/>
                    <a:p>
                      <a:r>
                        <a:rPr lang="en-US" sz="1400" dirty="0"/>
                        <a:t>siddhesh.22110398@viit.ac.in</a:t>
                      </a:r>
                    </a:p>
                  </a:txBody>
                  <a:tcPr marL="68580" marR="68580" marT="34290" marB="34290"/>
                </a:tc>
                <a:extLst>
                  <a:ext uri="{0D108BD9-81ED-4DB2-BD59-A6C34878D82A}">
                    <a16:rowId xmlns:a16="http://schemas.microsoft.com/office/drawing/2014/main" val="10004"/>
                  </a:ext>
                </a:extLst>
              </a:tr>
            </a:tbl>
          </a:graphicData>
        </a:graphic>
      </p:graphicFrame>
      <p:pic>
        <p:nvPicPr>
          <p:cNvPr id="10" name="Picture 6" descr="A picture containing text&#10;&#10;Description automatically generated">
            <a:extLst>
              <a:ext uri="{FF2B5EF4-FFF2-40B4-BE49-F238E27FC236}">
                <a16:creationId xmlns:a16="http://schemas.microsoft.com/office/drawing/2014/main" id="{6825D79C-6EF6-3F63-119C-E9FCE0512C19}"/>
              </a:ext>
            </a:extLst>
          </p:cNvPr>
          <p:cNvPicPr>
            <a:picLocks noChangeAspect="1"/>
          </p:cNvPicPr>
          <p:nvPr/>
        </p:nvPicPr>
        <p:blipFill>
          <a:blip r:embed="rId2"/>
          <a:stretch>
            <a:fillRect/>
          </a:stretch>
        </p:blipFill>
        <p:spPr>
          <a:xfrm>
            <a:off x="2099071" y="4963037"/>
            <a:ext cx="7993857" cy="1742770"/>
          </a:xfrm>
          <a:prstGeom prst="rect">
            <a:avLst/>
          </a:prstGeom>
        </p:spPr>
      </p:pic>
      <p:pic>
        <p:nvPicPr>
          <p:cNvPr id="11" name="Picture 10">
            <a:extLst>
              <a:ext uri="{FF2B5EF4-FFF2-40B4-BE49-F238E27FC236}">
                <a16:creationId xmlns:a16="http://schemas.microsoft.com/office/drawing/2014/main" id="{15B28D58-B65A-D015-E584-363412A66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5" y="38420"/>
            <a:ext cx="724623" cy="819345"/>
          </a:xfrm>
          <a:prstGeom prst="rect">
            <a:avLst/>
          </a:prstGeom>
        </p:spPr>
      </p:pic>
    </p:spTree>
    <p:extLst>
      <p:ext uri="{BB962C8B-B14F-4D97-AF65-F5344CB8AC3E}">
        <p14:creationId xmlns:p14="http://schemas.microsoft.com/office/powerpoint/2010/main" val="1503902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74EE8-B529-F606-CE60-65D70E017DE4}"/>
              </a:ext>
            </a:extLst>
          </p:cNvPr>
          <p:cNvSpPr>
            <a:spLocks noGrp="1"/>
          </p:cNvSpPr>
          <p:nvPr>
            <p:ph type="title"/>
          </p:nvPr>
        </p:nvSpPr>
        <p:spPr>
          <a:xfrm>
            <a:off x="792278" y="238281"/>
            <a:ext cx="9509759" cy="1088136"/>
          </a:xfrm>
        </p:spPr>
        <p:txBody>
          <a:bodyPr>
            <a:normAutofit fontScale="90000"/>
          </a:bodyPr>
          <a:lstStyle/>
          <a:p>
            <a:r>
              <a:rPr lang="en-US" sz="4000" b="1" dirty="0"/>
              <a:t>Measures To Control Water Pollution</a:t>
            </a:r>
            <a:r>
              <a:rPr lang="en-IN" sz="4000" b="1" dirty="0"/>
              <a:t>:</a:t>
            </a:r>
            <a:endParaRPr lang="en-US" dirty="0"/>
          </a:p>
        </p:txBody>
      </p:sp>
      <p:sp>
        <p:nvSpPr>
          <p:cNvPr id="3" name="Content Placeholder 2">
            <a:extLst>
              <a:ext uri="{FF2B5EF4-FFF2-40B4-BE49-F238E27FC236}">
                <a16:creationId xmlns:a16="http://schemas.microsoft.com/office/drawing/2014/main" id="{221F92AA-B937-B2EA-2A77-601797FE5C65}"/>
              </a:ext>
            </a:extLst>
          </p:cNvPr>
          <p:cNvSpPr>
            <a:spLocks noGrp="1"/>
          </p:cNvSpPr>
          <p:nvPr>
            <p:ph idx="1"/>
          </p:nvPr>
        </p:nvSpPr>
        <p:spPr>
          <a:xfrm>
            <a:off x="792278" y="1649735"/>
            <a:ext cx="8379929" cy="4969984"/>
          </a:xfrm>
        </p:spPr>
        <p:txBody>
          <a:bodyPr>
            <a:noAutofit/>
          </a:bodyPr>
          <a:lstStyle/>
          <a:p>
            <a:r>
              <a:rPr lang="en-US" sz="1600" b="0" i="0" dirty="0">
                <a:solidFill>
                  <a:schemeClr val="tx1"/>
                </a:solidFill>
                <a:effectLst/>
                <a:latin typeface="Arial" panose="020B0604020202020204" pitchFamily="34" charset="0"/>
                <a:cs typeface="Arial" panose="020B0604020202020204" pitchFamily="34" charset="0"/>
              </a:rPr>
              <a:t>More trees should be planted. Plants such as water hyacinth absorb </a:t>
            </a:r>
            <a:r>
              <a:rPr lang="en-US" sz="1600" b="0" i="0" dirty="0" err="1">
                <a:solidFill>
                  <a:schemeClr val="tx1"/>
                </a:solidFill>
                <a:effectLst/>
                <a:latin typeface="Arial" panose="020B0604020202020204" pitchFamily="34" charset="0"/>
                <a:cs typeface="Arial" panose="020B0604020202020204" pitchFamily="34" charset="0"/>
              </a:rPr>
              <a:t>Cardium</a:t>
            </a:r>
            <a:r>
              <a:rPr lang="en-US" sz="1600" b="0" i="0" dirty="0">
                <a:solidFill>
                  <a:schemeClr val="tx1"/>
                </a:solidFill>
                <a:effectLst/>
                <a:latin typeface="Arial" panose="020B0604020202020204" pitchFamily="34" charset="0"/>
                <a:cs typeface="Arial" panose="020B0604020202020204" pitchFamily="34" charset="0"/>
              </a:rPr>
              <a:t> and mercury which are regarded as toxic substances of water bodies.</a:t>
            </a:r>
          </a:p>
          <a:p>
            <a:r>
              <a:rPr lang="en-US" sz="1600" b="0" i="0" dirty="0">
                <a:solidFill>
                  <a:schemeClr val="tx1"/>
                </a:solidFill>
                <a:effectLst/>
                <a:latin typeface="Arial" panose="020B0604020202020204" pitchFamily="34" charset="0"/>
                <a:cs typeface="Arial" panose="020B0604020202020204" pitchFamily="34" charset="0"/>
              </a:rPr>
              <a:t>Wastes should be disposed of properly after proper waste treatment.</a:t>
            </a:r>
          </a:p>
          <a:p>
            <a:r>
              <a:rPr lang="en-US" sz="1600" b="0" i="0" dirty="0">
                <a:solidFill>
                  <a:schemeClr val="tx1"/>
                </a:solidFill>
                <a:effectLst/>
                <a:latin typeface="Arial" panose="020B0604020202020204" pitchFamily="34" charset="0"/>
                <a:cs typeface="Arial" panose="020B0604020202020204" pitchFamily="34" charset="0"/>
              </a:rPr>
              <a:t>One should use natural pesticides and fertilizers in place of chemical fertilizers</a:t>
            </a:r>
            <a:r>
              <a:rPr lang="en-US" sz="1600" dirty="0">
                <a:solidFill>
                  <a:schemeClr val="tx1"/>
                </a:solidFill>
                <a:latin typeface="Arial" panose="020B0604020202020204" pitchFamily="34" charset="0"/>
                <a:cs typeface="Arial" panose="020B0604020202020204" pitchFamily="34" charset="0"/>
              </a:rPr>
              <a:t>.</a:t>
            </a:r>
          </a:p>
          <a:p>
            <a:r>
              <a:rPr lang="en-US" sz="1600" b="0" i="0" dirty="0">
                <a:solidFill>
                  <a:schemeClr val="tx1"/>
                </a:solidFill>
                <a:effectLst/>
                <a:latin typeface="Arial" panose="020B0604020202020204" pitchFamily="34" charset="0"/>
                <a:cs typeface="Arial" panose="020B0604020202020204" pitchFamily="34" charset="0"/>
              </a:rPr>
              <a:t>The level of water pollution can be checked by chemical processes such as ion exchange method, coagulation, reverse osmosis, etc.</a:t>
            </a:r>
          </a:p>
          <a:p>
            <a:pPr algn="l">
              <a:buFont typeface="Arial" panose="020B0604020202020204" pitchFamily="34" charset="0"/>
              <a:buChar char="•"/>
            </a:pPr>
            <a:r>
              <a:rPr lang="en-US" sz="1600" b="0" i="0" dirty="0">
                <a:solidFill>
                  <a:schemeClr val="tx1"/>
                </a:solidFill>
                <a:effectLst/>
                <a:latin typeface="Arial" panose="020B0604020202020204" pitchFamily="34" charset="0"/>
                <a:cs typeface="Arial" panose="020B0604020202020204" pitchFamily="34" charset="0"/>
              </a:rPr>
              <a:t>An outcome of the paper industry which includes oil zapper, microorganisms, and sawdust is known as </a:t>
            </a:r>
            <a:r>
              <a:rPr lang="en-US" sz="1600" b="0" i="0" dirty="0" err="1">
                <a:solidFill>
                  <a:schemeClr val="tx1"/>
                </a:solidFill>
                <a:effectLst/>
                <a:latin typeface="Arial" panose="020B0604020202020204" pitchFamily="34" charset="0"/>
                <a:cs typeface="Arial" panose="020B0604020202020204" pitchFamily="34" charset="0"/>
              </a:rPr>
              <a:t>bregoli</a:t>
            </a:r>
            <a:r>
              <a:rPr lang="en-US" sz="1600" b="0" i="0" dirty="0">
                <a:solidFill>
                  <a:schemeClr val="tx1"/>
                </a:solidFill>
                <a:effectLst/>
                <a:latin typeface="Arial" panose="020B0604020202020204" pitchFamily="34" charset="0"/>
                <a:cs typeface="Arial" panose="020B0604020202020204" pitchFamily="34" charset="0"/>
              </a:rPr>
              <a:t> which is essential to remove oil spills in water.</a:t>
            </a:r>
          </a:p>
          <a:p>
            <a:pPr algn="l">
              <a:buFont typeface="Arial" panose="020B0604020202020204" pitchFamily="34" charset="0"/>
              <a:buChar char="•"/>
            </a:pPr>
            <a:r>
              <a:rPr lang="en-US" sz="1600" b="0" i="0" dirty="0">
                <a:solidFill>
                  <a:schemeClr val="tx1"/>
                </a:solidFill>
                <a:effectLst/>
                <a:latin typeface="Arial" panose="020B0604020202020204" pitchFamily="34" charset="0"/>
                <a:cs typeface="Arial" panose="020B0604020202020204" pitchFamily="34" charset="0"/>
              </a:rPr>
              <a:t>Eucalyptus trees absorb the excess wastewater and give out pure water vapor in the atmosphere which is why more eucalyptus trees should be planted along with water bodies.</a:t>
            </a:r>
          </a:p>
          <a:p>
            <a:pPr algn="l"/>
            <a:r>
              <a:rPr lang="en-US" sz="1600" dirty="0">
                <a:solidFill>
                  <a:schemeClr val="tx1"/>
                </a:solidFill>
                <a:latin typeface="Arial" panose="020B0604020202020204" pitchFamily="34" charset="0"/>
                <a:cs typeface="Arial" panose="020B0604020202020204" pitchFamily="34" charset="0"/>
              </a:rPr>
              <a:t>Use Less Plastic. It is very difficult to break down plastic after it is produced. Much of the plastic we consume ends up in the world’s water supply, where it is even harder to fish out and safely throw away.</a:t>
            </a:r>
            <a:br>
              <a:rPr lang="en-US" sz="1600" b="0" i="0" dirty="0">
                <a:solidFill>
                  <a:schemeClr val="tx1"/>
                </a:solidFill>
                <a:effectLst/>
                <a:latin typeface="Arial" panose="020B0604020202020204" pitchFamily="34" charset="0"/>
                <a:cs typeface="Arial" panose="020B0604020202020204" pitchFamily="34" charset="0"/>
              </a:rPr>
            </a:br>
            <a:br>
              <a:rPr lang="en-US" sz="1600" dirty="0">
                <a:solidFill>
                  <a:schemeClr val="tx1"/>
                </a:solidFill>
                <a:latin typeface="Arial" panose="020B0604020202020204" pitchFamily="34" charset="0"/>
                <a:cs typeface="Arial" panose="020B0604020202020204" pitchFamily="34" charset="0"/>
              </a:rPr>
            </a:br>
            <a:endParaRPr lang="en-US" sz="16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E65A956-7754-5837-0182-148143D67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 y="65314"/>
            <a:ext cx="724623" cy="819345"/>
          </a:xfrm>
          <a:prstGeom prst="rect">
            <a:avLst/>
          </a:prstGeom>
        </p:spPr>
      </p:pic>
      <p:sp>
        <p:nvSpPr>
          <p:cNvPr id="5" name="Title 1">
            <a:extLst>
              <a:ext uri="{FF2B5EF4-FFF2-40B4-BE49-F238E27FC236}">
                <a16:creationId xmlns:a16="http://schemas.microsoft.com/office/drawing/2014/main" id="{0A059AB1-43E7-9D93-3445-76C024AEA7FB}"/>
              </a:ext>
            </a:extLst>
          </p:cNvPr>
          <p:cNvSpPr txBox="1">
            <a:spLocks/>
          </p:cNvSpPr>
          <p:nvPr/>
        </p:nvSpPr>
        <p:spPr>
          <a:xfrm>
            <a:off x="1341120" y="238281"/>
            <a:ext cx="9509759" cy="1088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800" kern="1200">
                <a:solidFill>
                  <a:schemeClr val="accent2">
                    <a:lumMod val="50000"/>
                  </a:schemeClr>
                </a:solidFill>
                <a:latin typeface="+mj-lt"/>
                <a:ea typeface="+mj-ea"/>
                <a:cs typeface="+mj-cs"/>
              </a:defRPr>
            </a:lvl1pPr>
          </a:lstStyle>
          <a:p>
            <a:endParaRPr lang="en-US"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293" y="4272257"/>
            <a:ext cx="2543179" cy="2347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0B2FF1B-0F8B-46CA-FF0E-9A64DA5B8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3293" y="1408687"/>
            <a:ext cx="2543179" cy="2781300"/>
          </a:xfrm>
          <a:prstGeom prst="roundRect">
            <a:avLst>
              <a:gd name="adj" fmla="val 647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163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365D-71CE-309A-7621-F4373B1240F8}"/>
              </a:ext>
            </a:extLst>
          </p:cNvPr>
          <p:cNvSpPr>
            <a:spLocks noGrp="1"/>
          </p:cNvSpPr>
          <p:nvPr>
            <p:ph type="title"/>
          </p:nvPr>
        </p:nvSpPr>
        <p:spPr>
          <a:xfrm>
            <a:off x="1341120" y="199633"/>
            <a:ext cx="9509759" cy="819345"/>
          </a:xfrm>
        </p:spPr>
        <p:txBody>
          <a:bodyPr>
            <a:normAutofit/>
          </a:bodyPr>
          <a:lstStyle/>
          <a:p>
            <a:r>
              <a:rPr lang="en-IN" sz="3600" b="1" dirty="0"/>
              <a:t>Wrap up and related outcomes </a:t>
            </a:r>
            <a:endParaRPr lang="en-US" sz="3600" b="1" dirty="0"/>
          </a:p>
        </p:txBody>
      </p:sp>
      <p:sp>
        <p:nvSpPr>
          <p:cNvPr id="3" name="Content Placeholder 2">
            <a:extLst>
              <a:ext uri="{FF2B5EF4-FFF2-40B4-BE49-F238E27FC236}">
                <a16:creationId xmlns:a16="http://schemas.microsoft.com/office/drawing/2014/main" id="{BBB1CF01-4891-CDF9-39A2-906D5BD08058}"/>
              </a:ext>
            </a:extLst>
          </p:cNvPr>
          <p:cNvSpPr>
            <a:spLocks noGrp="1"/>
          </p:cNvSpPr>
          <p:nvPr>
            <p:ph idx="1"/>
          </p:nvPr>
        </p:nvSpPr>
        <p:spPr>
          <a:xfrm>
            <a:off x="1194471" y="1167326"/>
            <a:ext cx="7595846" cy="5625360"/>
          </a:xfrm>
        </p:spPr>
        <p:txBody>
          <a:bodyPr>
            <a:noAutofit/>
          </a:bodyPr>
          <a:lstStyle/>
          <a:p>
            <a:pPr lvl="0"/>
            <a:r>
              <a:rPr lang="en-US" sz="1800" dirty="0">
                <a:solidFill>
                  <a:srgbClr val="171A43"/>
                </a:solidFill>
                <a:latin typeface="IBM Plex Sans" panose="020B0604020202020204" pitchFamily="34" charset="0"/>
                <a:sym typeface="Nunito"/>
              </a:rPr>
              <a:t>Wastewater treatment is a sustainable short and long-term solution to the world’s water crisis</a:t>
            </a:r>
          </a:p>
          <a:p>
            <a:pPr lvl="0"/>
            <a:r>
              <a:rPr lang="en-US" sz="1800" dirty="0">
                <a:solidFill>
                  <a:srgbClr val="171A43"/>
                </a:solidFill>
                <a:latin typeface="IBM Plex Sans" panose="020B0604020202020204" pitchFamily="34" charset="0"/>
                <a:sym typeface="Nunito"/>
              </a:rPr>
              <a:t>Via today’s presentation , we tried to shed light on the ever growing problem of waste water and also discussed the remedies to tackle the problem at hand .</a:t>
            </a:r>
          </a:p>
          <a:p>
            <a:pPr lvl="0"/>
            <a:r>
              <a:rPr lang="en-US" sz="1800" dirty="0">
                <a:solidFill>
                  <a:srgbClr val="171A43"/>
                </a:solidFill>
                <a:latin typeface="IBM Plex Sans" panose="020B0604020202020204" pitchFamily="34" charset="0"/>
                <a:sym typeface="Nunito"/>
              </a:rPr>
              <a:t>With the help of some Indian wastewater management systems we took a look at the industrial wastewater management procedures .</a:t>
            </a:r>
          </a:p>
          <a:p>
            <a:pPr lvl="0"/>
            <a:r>
              <a:rPr lang="en-US" sz="1800" dirty="0">
                <a:solidFill>
                  <a:srgbClr val="171A43"/>
                </a:solidFill>
                <a:latin typeface="IBM Plex Sans" panose="020B0604020202020204" pitchFamily="34" charset="0"/>
                <a:sym typeface="Nunito"/>
              </a:rPr>
              <a:t>Taking the help of brilliant case studies , research papers and books regarding the topic at hand , we saw the scholarly approach and solutions for the problem.</a:t>
            </a:r>
          </a:p>
          <a:p>
            <a:pPr lvl="0"/>
            <a:r>
              <a:rPr lang="en-US" sz="1800" dirty="0">
                <a:solidFill>
                  <a:srgbClr val="171A43"/>
                </a:solidFill>
                <a:latin typeface="IBM Plex Sans" panose="020B0604020202020204" pitchFamily="34" charset="0"/>
                <a:sym typeface="Nunito"/>
              </a:rPr>
              <a:t>By discussing the profound solutions for the problem , we can paint an optimistic picture for the future of wastewater management machinery .</a:t>
            </a:r>
          </a:p>
          <a:p>
            <a:pPr lvl="0"/>
            <a:r>
              <a:rPr lang="en-US" sz="1800" dirty="0">
                <a:solidFill>
                  <a:srgbClr val="171A43"/>
                </a:solidFill>
                <a:latin typeface="IBM Plex Sans" panose="020B0604020202020204" pitchFamily="34" charset="0"/>
                <a:sym typeface="Nunito"/>
              </a:rPr>
              <a:t>At the end , we strive to continuously improve and achieve a seemingly impossible goal of pure water in every household and natural environment.</a:t>
            </a:r>
          </a:p>
          <a:p>
            <a:endParaRPr lang="en-US" sz="1800" dirty="0"/>
          </a:p>
        </p:txBody>
      </p:sp>
      <p:pic>
        <p:nvPicPr>
          <p:cNvPr id="4" name="Picture 3">
            <a:extLst>
              <a:ext uri="{FF2B5EF4-FFF2-40B4-BE49-F238E27FC236}">
                <a16:creationId xmlns:a16="http://schemas.microsoft.com/office/drawing/2014/main" id="{F1041067-F8F4-E9E7-E1AC-3CEF73CBD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 y="65314"/>
            <a:ext cx="724623" cy="819345"/>
          </a:xfrm>
          <a:prstGeom prst="rect">
            <a:avLst/>
          </a:prstGeom>
        </p:spPr>
      </p:pic>
      <p:pic>
        <p:nvPicPr>
          <p:cNvPr id="8" name="Picture 7">
            <a:extLst>
              <a:ext uri="{FF2B5EF4-FFF2-40B4-BE49-F238E27FC236}">
                <a16:creationId xmlns:a16="http://schemas.microsoft.com/office/drawing/2014/main" id="{62205A57-3EDF-6B29-F968-969B8AB91D3E}"/>
              </a:ext>
            </a:extLst>
          </p:cNvPr>
          <p:cNvPicPr>
            <a:picLocks noChangeAspect="1"/>
          </p:cNvPicPr>
          <p:nvPr/>
        </p:nvPicPr>
        <p:blipFill>
          <a:blip r:embed="rId3"/>
          <a:stretch>
            <a:fillRect/>
          </a:stretch>
        </p:blipFill>
        <p:spPr>
          <a:xfrm>
            <a:off x="8609908" y="2124635"/>
            <a:ext cx="3476748" cy="3067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578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B115-90D2-3FB7-EC88-6A2B72FAD86D}"/>
              </a:ext>
            </a:extLst>
          </p:cNvPr>
          <p:cNvSpPr>
            <a:spLocks noGrp="1"/>
          </p:cNvSpPr>
          <p:nvPr>
            <p:ph type="title"/>
          </p:nvPr>
        </p:nvSpPr>
        <p:spPr/>
        <p:txBody>
          <a:bodyPr/>
          <a:lstStyle/>
          <a:p>
            <a:r>
              <a:rPr lang="en-IN" dirty="0"/>
              <a:t>REFERENCES</a:t>
            </a:r>
            <a:endParaRPr lang="en-US" dirty="0"/>
          </a:p>
        </p:txBody>
      </p:sp>
      <p:sp>
        <p:nvSpPr>
          <p:cNvPr id="3" name="Content Placeholder 2">
            <a:extLst>
              <a:ext uri="{FF2B5EF4-FFF2-40B4-BE49-F238E27FC236}">
                <a16:creationId xmlns:a16="http://schemas.microsoft.com/office/drawing/2014/main" id="{B3917789-E299-B79E-6872-239A9966B0AB}"/>
              </a:ext>
            </a:extLst>
          </p:cNvPr>
          <p:cNvSpPr>
            <a:spLocks noGrp="1"/>
          </p:cNvSpPr>
          <p:nvPr>
            <p:ph idx="1"/>
          </p:nvPr>
        </p:nvSpPr>
        <p:spPr/>
        <p:txBody>
          <a:bodyPr/>
          <a:lstStyle/>
          <a:p>
            <a:pPr marL="457200" lvl="0" indent="-311150" algn="l" rtl="0">
              <a:lnSpc>
                <a:spcPct val="115000"/>
              </a:lnSpc>
              <a:spcBef>
                <a:spcPts val="0"/>
              </a:spcBef>
              <a:spcAft>
                <a:spcPts val="0"/>
              </a:spcAft>
              <a:buClr>
                <a:srgbClr val="424242"/>
              </a:buClr>
              <a:buSzPts val="1300"/>
              <a:buFont typeface="Nunito"/>
              <a:buChar char="●"/>
            </a:pPr>
            <a:r>
              <a:rPr lang="en-US" dirty="0">
                <a:sym typeface="Nunito"/>
                <a:hlinkClick r:id="rId2"/>
              </a:rPr>
              <a:t>https://timesofindia.indiatimes.com/city/nashik/14-drop-in-water-stock-in-nashik-in-last-5-days/articleshow/91222928.cms</a:t>
            </a:r>
            <a:endParaRPr lang="en-US" dirty="0">
              <a:sym typeface="Nunito"/>
            </a:endParaRPr>
          </a:p>
          <a:p>
            <a:pPr marL="457200" lvl="0" indent="-311150" algn="l" rtl="0">
              <a:lnSpc>
                <a:spcPct val="115000"/>
              </a:lnSpc>
              <a:spcBef>
                <a:spcPts val="0"/>
              </a:spcBef>
              <a:spcAft>
                <a:spcPts val="0"/>
              </a:spcAft>
              <a:buClr>
                <a:srgbClr val="424242"/>
              </a:buClr>
              <a:buSzPts val="1300"/>
              <a:buFont typeface="Nunito"/>
              <a:buChar char="●"/>
            </a:pPr>
            <a:r>
              <a:rPr lang="en-US" dirty="0">
                <a:sym typeface="Nunito"/>
                <a:hlinkClick r:id="rId3"/>
              </a:rPr>
              <a:t>https://timesofindia.indiatimes.com/city/nashik/nmc-to-lift-4-mld-more-water-from-gangapur-mukne-dams/articleshow/91328696.cms</a:t>
            </a:r>
            <a:endParaRPr lang="en-US" dirty="0">
              <a:sym typeface="Nunito"/>
            </a:endParaRPr>
          </a:p>
          <a:p>
            <a:pPr marL="457200" lvl="0" indent="-311150" algn="l" rtl="0">
              <a:lnSpc>
                <a:spcPct val="115000"/>
              </a:lnSpc>
              <a:spcBef>
                <a:spcPts val="0"/>
              </a:spcBef>
              <a:spcAft>
                <a:spcPts val="0"/>
              </a:spcAft>
              <a:buClr>
                <a:srgbClr val="424242"/>
              </a:buClr>
              <a:buSzPts val="1300"/>
              <a:buFont typeface="Nunito"/>
              <a:buChar char="●"/>
            </a:pPr>
            <a:r>
              <a:rPr lang="en-US" dirty="0">
                <a:sym typeface="Nunito"/>
                <a:hlinkClick r:id="rId4"/>
              </a:rPr>
              <a:t>https://timesofindia.indiatimes.com/city/nashik/submerged-shrines-rise-after-34-years/articleshow/51568200.cms</a:t>
            </a:r>
            <a:endParaRPr lang="en-US" dirty="0">
              <a:sym typeface="Nunito"/>
            </a:endParaRPr>
          </a:p>
          <a:p>
            <a:pPr marL="457200" lvl="0" indent="-311150" algn="l" rtl="0">
              <a:lnSpc>
                <a:spcPct val="115000"/>
              </a:lnSpc>
              <a:spcBef>
                <a:spcPts val="0"/>
              </a:spcBef>
              <a:spcAft>
                <a:spcPts val="0"/>
              </a:spcAft>
              <a:buClr>
                <a:srgbClr val="424242"/>
              </a:buClr>
              <a:buSzPts val="1300"/>
              <a:buFont typeface="Nunito"/>
              <a:buChar char="●"/>
            </a:pPr>
            <a:r>
              <a:rPr lang="en-US" dirty="0">
                <a:sym typeface="Nunito"/>
                <a:hlinkClick r:id="rId5"/>
              </a:rPr>
              <a:t>https://timesofindia.indiatimes.com/city/nashik/on-water-shortage-officials-told-to-identify-hard-to-reach-areas/articleshow/90767844.cms</a:t>
            </a:r>
            <a:endParaRPr lang="en-US" dirty="0">
              <a:sym typeface="Nunito"/>
            </a:endParaRPr>
          </a:p>
          <a:p>
            <a:pPr marL="457200" lvl="0" indent="-311150" algn="l" rtl="0">
              <a:lnSpc>
                <a:spcPct val="115000"/>
              </a:lnSpc>
              <a:spcBef>
                <a:spcPts val="0"/>
              </a:spcBef>
              <a:spcAft>
                <a:spcPts val="0"/>
              </a:spcAft>
              <a:buClr>
                <a:srgbClr val="424242"/>
              </a:buClr>
              <a:buSzPts val="1300"/>
              <a:buFont typeface="Nunito"/>
              <a:buChar char="●"/>
            </a:pPr>
            <a:r>
              <a:rPr lang="en-US" dirty="0">
                <a:sym typeface="Nunito"/>
                <a:hlinkClick r:id="rId6"/>
              </a:rPr>
              <a:t>https://timesofindia.indiatimes.com/city/nashik/nmc-identifies-43-spots-of-godavari-pollution/articleshow/91136225.cms</a:t>
            </a:r>
            <a:endParaRPr lang="en-US" dirty="0">
              <a:sym typeface="Nunito"/>
            </a:endParaRPr>
          </a:p>
          <a:p>
            <a:pPr marL="457200" lvl="0" indent="-311150" algn="l" rtl="0">
              <a:lnSpc>
                <a:spcPct val="115000"/>
              </a:lnSpc>
              <a:spcBef>
                <a:spcPts val="0"/>
              </a:spcBef>
              <a:spcAft>
                <a:spcPts val="0"/>
              </a:spcAft>
              <a:buClr>
                <a:srgbClr val="424242"/>
              </a:buClr>
              <a:buSzPts val="1300"/>
              <a:buFont typeface="Nunito"/>
              <a:buChar char="●"/>
            </a:pPr>
            <a:endParaRPr lang="en-US" dirty="0">
              <a:sym typeface="Nunito"/>
            </a:endParaRPr>
          </a:p>
          <a:p>
            <a:pPr marL="457200" lvl="0" indent="-311150" algn="l" rtl="0">
              <a:lnSpc>
                <a:spcPct val="115000"/>
              </a:lnSpc>
              <a:spcBef>
                <a:spcPts val="0"/>
              </a:spcBef>
              <a:spcAft>
                <a:spcPts val="0"/>
              </a:spcAft>
              <a:buClr>
                <a:srgbClr val="424242"/>
              </a:buClr>
              <a:buSzPts val="1300"/>
              <a:buFont typeface="Nunito"/>
              <a:buChar char="●"/>
            </a:pPr>
            <a:endParaRPr lang="en-US" dirty="0">
              <a:sym typeface="Nunito"/>
            </a:endParaRPr>
          </a:p>
          <a:p>
            <a:endParaRPr lang="en-US" dirty="0"/>
          </a:p>
        </p:txBody>
      </p:sp>
      <p:pic>
        <p:nvPicPr>
          <p:cNvPr id="4" name="Picture 3">
            <a:extLst>
              <a:ext uri="{FF2B5EF4-FFF2-40B4-BE49-F238E27FC236}">
                <a16:creationId xmlns:a16="http://schemas.microsoft.com/office/drawing/2014/main" id="{3C9B61AF-4F6C-6B7C-219D-2D5C38FC0A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55" y="65314"/>
            <a:ext cx="724623" cy="819345"/>
          </a:xfrm>
          <a:prstGeom prst="rect">
            <a:avLst/>
          </a:prstGeom>
        </p:spPr>
      </p:pic>
    </p:spTree>
    <p:extLst>
      <p:ext uri="{BB962C8B-B14F-4D97-AF65-F5344CB8AC3E}">
        <p14:creationId xmlns:p14="http://schemas.microsoft.com/office/powerpoint/2010/main" val="119551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7478" y="1600200"/>
            <a:ext cx="3377133" cy="1425388"/>
          </a:xfrm>
        </p:spPr>
        <p:txBody>
          <a:bodyPr>
            <a:normAutofit/>
          </a:bodyPr>
          <a:lstStyle/>
          <a:p>
            <a:r>
              <a:rPr lang="en-US" sz="4000" dirty="0"/>
              <a:t>THANK YOU</a:t>
            </a:r>
          </a:p>
        </p:txBody>
      </p:sp>
      <p:pic>
        <p:nvPicPr>
          <p:cNvPr id="7" name="Picture Placeholder 6" descr="Closeup of flower, starfish, and shells on white sand"/>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58" b="58"/>
          <a:stretch>
            <a:fillRect/>
          </a:stretch>
        </p:blipFill>
        <p:spPr>
          <a:xfrm>
            <a:off x="687388" y="1071283"/>
            <a:ext cx="6858000"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8127478" y="3429000"/>
            <a:ext cx="3377133" cy="1703696"/>
          </a:xfrm>
        </p:spPr>
        <p:txBody>
          <a:bodyPr>
            <a:normAutofit/>
          </a:bodyPr>
          <a:lstStyle/>
          <a:p>
            <a:pPr algn="l"/>
            <a:r>
              <a:rPr lang="en-US" sz="2400" b="0" i="0" dirty="0">
                <a:solidFill>
                  <a:srgbClr val="222222"/>
                </a:solidFill>
                <a:effectLst/>
                <a:latin typeface="Poor Richard" panose="02080502050505020702" pitchFamily="18" charset="0"/>
              </a:rPr>
              <a:t>Water is the source of life to keep it alive fight day and night.</a:t>
            </a:r>
          </a:p>
        </p:txBody>
      </p:sp>
    </p:spTree>
    <p:extLst>
      <p:ext uri="{BB962C8B-B14F-4D97-AF65-F5344CB8AC3E}">
        <p14:creationId xmlns:p14="http://schemas.microsoft.com/office/powerpoint/2010/main" val="361883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AC47-92D6-07A9-5275-4C1D1193797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WHAT IS WATER POLLUTION ?</a:t>
            </a:r>
          </a:p>
        </p:txBody>
      </p:sp>
      <p:sp>
        <p:nvSpPr>
          <p:cNvPr id="3" name="Content Placeholder 2">
            <a:extLst>
              <a:ext uri="{FF2B5EF4-FFF2-40B4-BE49-F238E27FC236}">
                <a16:creationId xmlns:a16="http://schemas.microsoft.com/office/drawing/2014/main" id="{EE8F6AA3-606F-5D9F-2805-03D77598D5BF}"/>
              </a:ext>
            </a:extLst>
          </p:cNvPr>
          <p:cNvSpPr>
            <a:spLocks noGrp="1"/>
          </p:cNvSpPr>
          <p:nvPr>
            <p:ph idx="1"/>
          </p:nvPr>
        </p:nvSpPr>
        <p:spPr>
          <a:xfrm>
            <a:off x="1341120" y="1886533"/>
            <a:ext cx="6234056" cy="4142232"/>
          </a:xfrm>
        </p:spPr>
        <p:txBody>
          <a:bodyPr>
            <a:normAutofit/>
          </a:bodyPr>
          <a:lstStyle/>
          <a:p>
            <a:r>
              <a:rPr lang="en-US" sz="1800" b="0" i="0" dirty="0">
                <a:solidFill>
                  <a:schemeClr val="tx1"/>
                </a:solidFill>
                <a:effectLst/>
                <a:latin typeface="Arial" panose="020B0604020202020204" pitchFamily="34" charset="0"/>
                <a:cs typeface="Arial" panose="020B0604020202020204" pitchFamily="34" charset="0"/>
              </a:rPr>
              <a:t>Water pollution is </a:t>
            </a:r>
            <a:r>
              <a:rPr lang="en-US" sz="1800" i="0" dirty="0">
                <a:solidFill>
                  <a:schemeClr val="tx1"/>
                </a:solidFill>
                <a:effectLst/>
                <a:latin typeface="Arial" panose="020B0604020202020204" pitchFamily="34" charset="0"/>
                <a:cs typeface="Arial" panose="020B0604020202020204" pitchFamily="34" charset="0"/>
              </a:rPr>
              <a:t>the release of substances into bodies of water that makes water unsafe for human use and disrupts aquatic ecosystems</a:t>
            </a:r>
            <a:r>
              <a:rPr lang="en-US" sz="1800" b="0" i="0" dirty="0">
                <a:solidFill>
                  <a:schemeClr val="tx1"/>
                </a:solidFill>
                <a:effectLst/>
                <a:latin typeface="Arial" panose="020B0604020202020204" pitchFamily="34" charset="0"/>
                <a:cs typeface="Arial" panose="020B0604020202020204" pitchFamily="34" charset="0"/>
              </a:rPr>
              <a:t>. Water pollution can be caused by a plethora of different contaminants, including toxic waste, petroleum, and disease-causing microorganisms.</a:t>
            </a:r>
          </a:p>
          <a:p>
            <a:r>
              <a:rPr lang="en-US" sz="1800" b="0" i="0" dirty="0">
                <a:solidFill>
                  <a:schemeClr val="tx1"/>
                </a:solidFill>
                <a:effectLst/>
                <a:latin typeface="Arial" panose="020B0604020202020204" pitchFamily="34" charset="0"/>
                <a:cs typeface="Arial" panose="020B0604020202020204" pitchFamily="34" charset="0"/>
              </a:rPr>
              <a:t>Water pollutants come from either </a:t>
            </a:r>
            <a:r>
              <a:rPr lang="en-US" sz="1800" b="0" i="0" u="none" strike="noStrike" dirty="0">
                <a:solidFill>
                  <a:schemeClr val="tx1"/>
                </a:solidFill>
                <a:effectLst/>
                <a:latin typeface="Arial" panose="020B0604020202020204" pitchFamily="34" charset="0"/>
                <a:cs typeface="Arial" panose="020B0604020202020204" pitchFamily="34" charset="0"/>
              </a:rPr>
              <a:t>point sources</a:t>
            </a:r>
            <a:r>
              <a:rPr lang="en-US" sz="1800" b="0" i="0" dirty="0">
                <a:solidFill>
                  <a:schemeClr val="tx1"/>
                </a:solidFill>
                <a:effectLst/>
                <a:latin typeface="Arial" panose="020B0604020202020204" pitchFamily="34" charset="0"/>
                <a:cs typeface="Arial" panose="020B0604020202020204" pitchFamily="34" charset="0"/>
              </a:rPr>
              <a:t> or </a:t>
            </a:r>
            <a:r>
              <a:rPr lang="en-US" sz="1800" b="0" i="0" u="none" strike="noStrike" dirty="0">
                <a:solidFill>
                  <a:schemeClr val="tx1"/>
                </a:solidFill>
                <a:effectLst/>
                <a:latin typeface="Arial" panose="020B0604020202020204" pitchFamily="34" charset="0"/>
                <a:cs typeface="Arial" panose="020B0604020202020204" pitchFamily="34" charset="0"/>
              </a:rPr>
              <a:t>dispersed sources.</a:t>
            </a:r>
            <a:r>
              <a:rPr lang="en-US" sz="1800" b="0" i="0" dirty="0">
                <a:solidFill>
                  <a:schemeClr val="tx1"/>
                </a:solidFill>
                <a:effectLst/>
                <a:latin typeface="Arial" panose="020B0604020202020204" pitchFamily="34" charset="0"/>
                <a:cs typeface="Arial" panose="020B0604020202020204" pitchFamily="34" charset="0"/>
              </a:rPr>
              <a:t> A point source is a pipe or channel, such as those used for </a:t>
            </a:r>
            <a:r>
              <a:rPr lang="en-US" sz="1800" b="0" i="0" u="none" strike="noStrike" dirty="0">
                <a:solidFill>
                  <a:schemeClr val="tx1"/>
                </a:solidFill>
                <a:effectLst/>
                <a:latin typeface="Arial" panose="020B0604020202020204" pitchFamily="34" charset="0"/>
                <a:cs typeface="Arial" panose="020B0604020202020204" pitchFamily="34" charset="0"/>
              </a:rPr>
              <a:t>discharge</a:t>
            </a:r>
            <a:r>
              <a:rPr lang="en-US" sz="1800" b="0" i="0" dirty="0">
                <a:solidFill>
                  <a:schemeClr val="tx1"/>
                </a:solidFill>
                <a:effectLst/>
                <a:latin typeface="Arial" panose="020B0604020202020204" pitchFamily="34" charset="0"/>
                <a:cs typeface="Arial" panose="020B0604020202020204" pitchFamily="34" charset="0"/>
              </a:rPr>
              <a:t> from an industrial facility or a city </a:t>
            </a:r>
            <a:r>
              <a:rPr lang="en-US" sz="1800" b="0" i="0" u="none" strike="noStrike" dirty="0">
                <a:solidFill>
                  <a:schemeClr val="tx1"/>
                </a:solidFill>
                <a:effectLst/>
                <a:latin typeface="Arial" panose="020B0604020202020204" pitchFamily="34" charset="0"/>
                <a:cs typeface="Arial" panose="020B0604020202020204" pitchFamily="34" charset="0"/>
              </a:rPr>
              <a:t>sewerage system</a:t>
            </a:r>
            <a:r>
              <a:rPr lang="en-US" sz="1800" b="0" i="0" dirty="0">
                <a:solidFill>
                  <a:schemeClr val="tx1"/>
                </a:solidFill>
                <a:effectLst/>
                <a:latin typeface="Arial" panose="020B0604020202020204" pitchFamily="34" charset="0"/>
                <a:cs typeface="Arial" panose="020B0604020202020204" pitchFamily="34" charset="0"/>
              </a:rPr>
              <a:t>. A dispersed source is a very broad unconfined area from which a variety of pollutants enter the water body, such as the runoff from an agricultural area.</a:t>
            </a:r>
            <a:endParaRPr lang="en-US" sz="18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633AC38-C0F4-927C-6CA2-C139548B7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 y="38420"/>
            <a:ext cx="724623" cy="819345"/>
          </a:xfrm>
          <a:prstGeom prst="rect">
            <a:avLst/>
          </a:prstGeom>
        </p:spPr>
      </p:pic>
      <p:pic>
        <p:nvPicPr>
          <p:cNvPr id="5" name="Google Shape;104;p2"/>
          <p:cNvPicPr preferRelativeResize="0"/>
          <p:nvPr/>
        </p:nvPicPr>
        <p:blipFill>
          <a:blip r:embed="rId3">
            <a:alphaModFix/>
          </a:blip>
          <a:stretch>
            <a:fillRect/>
          </a:stretch>
        </p:blipFill>
        <p:spPr>
          <a:xfrm>
            <a:off x="8507506" y="2094696"/>
            <a:ext cx="3300999" cy="2668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4689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72E6-6640-01AD-E9DD-15225478FC46}"/>
              </a:ext>
            </a:extLst>
          </p:cNvPr>
          <p:cNvSpPr>
            <a:spLocks noGrp="1"/>
          </p:cNvSpPr>
          <p:nvPr>
            <p:ph type="title"/>
          </p:nvPr>
        </p:nvSpPr>
        <p:spPr>
          <a:xfrm>
            <a:off x="1287332" y="562109"/>
            <a:ext cx="10097845" cy="645100"/>
          </a:xfrm>
        </p:spPr>
        <p:txBody>
          <a:bodyPr>
            <a:normAutofit fontScale="90000"/>
          </a:bodyPr>
          <a:lstStyle/>
          <a:p>
            <a:r>
              <a:rPr lang="en-US" b="1" dirty="0">
                <a:effectLst>
                  <a:outerShdw blurRad="38100" dist="38100" dir="2700000" algn="tl">
                    <a:srgbClr val="000000">
                      <a:alpha val="43137"/>
                    </a:srgbClr>
                  </a:outerShdw>
                </a:effectLst>
              </a:rPr>
              <a:t>CAUSE OF WATER POLLUTION IN NASHIK</a:t>
            </a:r>
          </a:p>
        </p:txBody>
      </p:sp>
      <p:sp>
        <p:nvSpPr>
          <p:cNvPr id="3" name="Content Placeholder 2">
            <a:extLst>
              <a:ext uri="{FF2B5EF4-FFF2-40B4-BE49-F238E27FC236}">
                <a16:creationId xmlns:a16="http://schemas.microsoft.com/office/drawing/2014/main" id="{75D2A52A-C304-A89F-5507-CA7987BFF527}"/>
              </a:ext>
            </a:extLst>
          </p:cNvPr>
          <p:cNvSpPr>
            <a:spLocks noGrp="1"/>
          </p:cNvSpPr>
          <p:nvPr>
            <p:ph idx="1"/>
          </p:nvPr>
        </p:nvSpPr>
        <p:spPr>
          <a:xfrm>
            <a:off x="1278367" y="2017060"/>
            <a:ext cx="7533937" cy="4267200"/>
          </a:xfrm>
        </p:spPr>
        <p:txBody>
          <a:bodyPr>
            <a:noAutofit/>
          </a:bodyPr>
          <a:lstStyle/>
          <a:p>
            <a:r>
              <a:rPr lang="en-US" sz="1600" b="0" i="0" dirty="0">
                <a:solidFill>
                  <a:srgbClr val="202124"/>
                </a:solidFill>
                <a:effectLst/>
                <a:latin typeface="Arial" panose="020B0604020202020204" pitchFamily="34" charset="0"/>
                <a:cs typeface="Arial" panose="020B0604020202020204" pitchFamily="34" charset="0"/>
              </a:rPr>
              <a:t>The farmers use pesticides, fungicides, fertilizers directly on the farm that contaminate water and cause atmospheric deposition. The </a:t>
            </a:r>
            <a:r>
              <a:rPr lang="en-US" sz="1600" i="0" dirty="0">
                <a:solidFill>
                  <a:srgbClr val="202124"/>
                </a:solidFill>
                <a:effectLst/>
                <a:latin typeface="Arial" panose="020B0604020202020204" pitchFamily="34" charset="0"/>
                <a:cs typeface="Arial" panose="020B0604020202020204" pitchFamily="34" charset="0"/>
              </a:rPr>
              <a:t>runoff from the farms</a:t>
            </a:r>
            <a:r>
              <a:rPr lang="en-US" sz="1600" b="0" i="0" dirty="0">
                <a:solidFill>
                  <a:srgbClr val="202124"/>
                </a:solidFill>
                <a:effectLst/>
                <a:latin typeface="Arial" panose="020B0604020202020204" pitchFamily="34" charset="0"/>
                <a:cs typeface="Arial" panose="020B0604020202020204" pitchFamily="34" charset="0"/>
              </a:rPr>
              <a:t> is the main reason why water bodies are polluted.</a:t>
            </a:r>
          </a:p>
          <a:p>
            <a:r>
              <a:rPr lang="en-US" sz="1600" b="0" i="0" dirty="0">
                <a:solidFill>
                  <a:srgbClr val="212529"/>
                </a:solidFill>
                <a:effectLst/>
                <a:latin typeface="Arial" panose="020B0604020202020204" pitchFamily="34" charset="0"/>
                <a:cs typeface="Arial" panose="020B0604020202020204" pitchFamily="34" charset="0"/>
              </a:rPr>
              <a:t>Common industrial pollutants responsible for causing water pollution are Sulphur, asbestos, noxious solvents, polychlorinated biphenyls, lead, mercury, nitrates, phosphates, acids, alkali, dyes, pesticides, benzene, chlorobenzene, carbon tetrachloride, toluene and volatile organic chemicals such as Sulphur are harmful.</a:t>
            </a:r>
            <a:endParaRPr lang="en-US" sz="1600" b="0" i="0" dirty="0">
              <a:solidFill>
                <a:srgbClr val="202124"/>
              </a:solidFill>
              <a:effectLst/>
              <a:latin typeface="Arial" panose="020B0604020202020204" pitchFamily="34" charset="0"/>
              <a:cs typeface="Arial" panose="020B0604020202020204" pitchFamily="34" charset="0"/>
            </a:endParaRPr>
          </a:p>
          <a:p>
            <a:r>
              <a:rPr lang="en-US" sz="1600" b="0" i="0" dirty="0">
                <a:solidFill>
                  <a:srgbClr val="333333"/>
                </a:solidFill>
                <a:effectLst/>
                <a:latin typeface="Arial" panose="020B0604020202020204" pitchFamily="34" charset="0"/>
                <a:cs typeface="Arial" panose="020B0604020202020204" pitchFamily="34" charset="0"/>
              </a:rPr>
              <a:t>Urbanization: water scarcity is created due to the overuse of water by the huge population.</a:t>
            </a:r>
          </a:p>
          <a:p>
            <a:r>
              <a:rPr lang="en-US" sz="1600" b="0" i="0" dirty="0">
                <a:solidFill>
                  <a:srgbClr val="333333"/>
                </a:solidFill>
                <a:effectLst/>
                <a:latin typeface="Arial" panose="020B0604020202020204" pitchFamily="34" charset="0"/>
                <a:cs typeface="Arial" panose="020B0604020202020204" pitchFamily="34" charset="0"/>
              </a:rPr>
              <a:t>Garbage islands are created when the wastes are dumped in the seas and oceans. Some of the main sources of marine pollution are oil spills from tankers, offshore drilling, and mining, industrial wastes, municipal waste, and sewages, dumping of radioactive waste, submarine nuclear testing.</a:t>
            </a:r>
          </a:p>
        </p:txBody>
      </p:sp>
      <p:pic>
        <p:nvPicPr>
          <p:cNvPr id="4" name="Picture 3">
            <a:extLst>
              <a:ext uri="{FF2B5EF4-FFF2-40B4-BE49-F238E27FC236}">
                <a16:creationId xmlns:a16="http://schemas.microsoft.com/office/drawing/2014/main" id="{1652D5B2-F588-0521-7FC3-3256C7FB2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 y="65314"/>
            <a:ext cx="724623" cy="819345"/>
          </a:xfrm>
          <a:prstGeom prst="rect">
            <a:avLst/>
          </a:prstGeom>
        </p:spPr>
      </p:pic>
      <p:pic>
        <p:nvPicPr>
          <p:cNvPr id="6" name="Picture 5">
            <a:extLst>
              <a:ext uri="{FF2B5EF4-FFF2-40B4-BE49-F238E27FC236}">
                <a16:creationId xmlns:a16="http://schemas.microsoft.com/office/drawing/2014/main" id="{907CE3FC-796B-BD85-B08A-262A44831366}"/>
              </a:ext>
            </a:extLst>
          </p:cNvPr>
          <p:cNvPicPr>
            <a:picLocks noChangeAspect="1"/>
          </p:cNvPicPr>
          <p:nvPr/>
        </p:nvPicPr>
        <p:blipFill>
          <a:blip r:embed="rId3"/>
          <a:stretch>
            <a:fillRect/>
          </a:stretch>
        </p:blipFill>
        <p:spPr>
          <a:xfrm>
            <a:off x="8928845" y="2151809"/>
            <a:ext cx="3052762" cy="25543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048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E76B-2098-8744-ACA8-8E582BC00A28}"/>
              </a:ext>
            </a:extLst>
          </p:cNvPr>
          <p:cNvSpPr>
            <a:spLocks noGrp="1"/>
          </p:cNvSpPr>
          <p:nvPr>
            <p:ph type="title"/>
          </p:nvPr>
        </p:nvSpPr>
        <p:spPr>
          <a:xfrm>
            <a:off x="1341120" y="166565"/>
            <a:ext cx="10528151" cy="1088136"/>
          </a:xfrm>
        </p:spPr>
        <p:txBody>
          <a:bodyPr>
            <a:normAutofit fontScale="90000"/>
          </a:bodyPr>
          <a:lstStyle/>
          <a:p>
            <a:r>
              <a:rPr lang="en-US" b="1" dirty="0">
                <a:effectLst>
                  <a:outerShdw blurRad="38100" dist="38100" dir="2700000" algn="tl">
                    <a:srgbClr val="000000">
                      <a:alpha val="43137"/>
                    </a:srgbClr>
                  </a:outerShdw>
                </a:effectLst>
              </a:rPr>
              <a:t>EFFECT OF WATER POLLUTION IN NASHIK</a:t>
            </a:r>
          </a:p>
        </p:txBody>
      </p:sp>
      <p:pic>
        <p:nvPicPr>
          <p:cNvPr id="4" name="Picture 3">
            <a:extLst>
              <a:ext uri="{FF2B5EF4-FFF2-40B4-BE49-F238E27FC236}">
                <a16:creationId xmlns:a16="http://schemas.microsoft.com/office/drawing/2014/main" id="{384FBCCA-29DA-FF8E-04FA-A5AD52BA3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 y="65314"/>
            <a:ext cx="724623" cy="819345"/>
          </a:xfrm>
          <a:prstGeom prst="rect">
            <a:avLst/>
          </a:prstGeom>
        </p:spPr>
      </p:pic>
      <p:sp>
        <p:nvSpPr>
          <p:cNvPr id="16" name="TextBox 15">
            <a:extLst>
              <a:ext uri="{FF2B5EF4-FFF2-40B4-BE49-F238E27FC236}">
                <a16:creationId xmlns:a16="http://schemas.microsoft.com/office/drawing/2014/main" id="{714FA11D-B343-D6D4-5463-77B78695B6C5}"/>
              </a:ext>
            </a:extLst>
          </p:cNvPr>
          <p:cNvSpPr txBox="1"/>
          <p:nvPr/>
        </p:nvSpPr>
        <p:spPr>
          <a:xfrm>
            <a:off x="1341120" y="2081644"/>
            <a:ext cx="6404386" cy="3693319"/>
          </a:xfrm>
          <a:prstGeom prst="rect">
            <a:avLst/>
          </a:prstGeom>
          <a:noFill/>
        </p:spPr>
        <p:txBody>
          <a:bodyPr wrap="square">
            <a:spAutoFit/>
          </a:bodyPr>
          <a:lstStyle/>
          <a:p>
            <a:pPr marL="285750" indent="-285750">
              <a:buFont typeface="Arial" panose="020B0604020202020204" pitchFamily="34" charset="0"/>
              <a:buChar char="•"/>
            </a:pPr>
            <a:r>
              <a:rPr lang="en-US" i="0" dirty="0">
                <a:effectLst/>
                <a:latin typeface="Arial" panose="020B0604020202020204" pitchFamily="34" charset="0"/>
                <a:cs typeface="Arial" panose="020B0604020202020204" pitchFamily="34" charset="0"/>
              </a:rPr>
              <a:t>The unsafe use of non-conventional sources of water – especially wastewater – in agriculture can lead to the accumulation of microbiological and chemical pollutants in crops, livestock products and soil and water resources and ultimately to severe health impacts among exposed food consumers and farm workers.</a:t>
            </a:r>
          </a:p>
          <a:p>
            <a:pPr marL="285750" indent="-285750">
              <a:buFont typeface="Arial" panose="020B0604020202020204" pitchFamily="34" charset="0"/>
              <a:buChar char="•"/>
            </a:pPr>
            <a:endParaRPr lang="en-US"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202124"/>
                </a:solidFill>
                <a:effectLst/>
                <a:latin typeface="arial" panose="020B0604020202020204" pitchFamily="34" charset="0"/>
              </a:rPr>
              <a:t>Factories sometimes turn waterways into open sewers by dumping oil, toxic chemicals and other harmful liquids called effluents into them. </a:t>
            </a:r>
            <a:r>
              <a:rPr lang="en-US" b="0" i="0" dirty="0">
                <a:solidFill>
                  <a:srgbClr val="202124"/>
                </a:solidFill>
                <a:effectLst/>
                <a:latin typeface="arial" panose="020B0604020202020204" pitchFamily="34" charset="0"/>
              </a:rPr>
              <a:t>These chemicals not only pollute the water reservoirs but also disturb the natural purification cycle of water carried out by microorganisms</a:t>
            </a:r>
            <a:endParaRPr lang="en-US"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F5ED380-3D02-DBDD-A3DC-79F9D65E4FDF}"/>
              </a:ext>
            </a:extLst>
          </p:cNvPr>
          <p:cNvPicPr>
            <a:picLocks noChangeAspect="1"/>
          </p:cNvPicPr>
          <p:nvPr/>
        </p:nvPicPr>
        <p:blipFill>
          <a:blip r:embed="rId3"/>
          <a:stretch>
            <a:fillRect/>
          </a:stretch>
        </p:blipFill>
        <p:spPr>
          <a:xfrm>
            <a:off x="7978587" y="2081644"/>
            <a:ext cx="3827930" cy="3523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9854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4D27BF-7C63-133B-BE74-826B7F22F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 y="65314"/>
            <a:ext cx="724623" cy="819345"/>
          </a:xfrm>
          <a:prstGeom prst="rect">
            <a:avLst/>
          </a:prstGeom>
        </p:spPr>
      </p:pic>
      <p:pic>
        <p:nvPicPr>
          <p:cNvPr id="5" name="Picture 4">
            <a:extLst>
              <a:ext uri="{FF2B5EF4-FFF2-40B4-BE49-F238E27FC236}">
                <a16:creationId xmlns:a16="http://schemas.microsoft.com/office/drawing/2014/main" id="{68ACCEB9-2442-D0B6-7B6D-CA75DD01107F}"/>
              </a:ext>
            </a:extLst>
          </p:cNvPr>
          <p:cNvPicPr>
            <a:picLocks noChangeAspect="1"/>
          </p:cNvPicPr>
          <p:nvPr/>
        </p:nvPicPr>
        <p:blipFill>
          <a:blip r:embed="rId3"/>
          <a:stretch>
            <a:fillRect/>
          </a:stretch>
        </p:blipFill>
        <p:spPr>
          <a:xfrm>
            <a:off x="1123972" y="1025540"/>
            <a:ext cx="4972028" cy="4806919"/>
          </a:xfrm>
          <a:prstGeom prst="rect">
            <a:avLst/>
          </a:prstGeom>
        </p:spPr>
      </p:pic>
      <p:pic>
        <p:nvPicPr>
          <p:cNvPr id="6" name="Picture 5">
            <a:extLst>
              <a:ext uri="{FF2B5EF4-FFF2-40B4-BE49-F238E27FC236}">
                <a16:creationId xmlns:a16="http://schemas.microsoft.com/office/drawing/2014/main" id="{E6B7B2A6-7FCC-7FF3-BCE2-0F11CD8F0EEE}"/>
              </a:ext>
            </a:extLst>
          </p:cNvPr>
          <p:cNvPicPr>
            <a:picLocks noChangeAspect="1"/>
          </p:cNvPicPr>
          <p:nvPr/>
        </p:nvPicPr>
        <p:blipFill>
          <a:blip r:embed="rId4"/>
          <a:stretch>
            <a:fillRect/>
          </a:stretch>
        </p:blipFill>
        <p:spPr>
          <a:xfrm>
            <a:off x="6517341" y="1025540"/>
            <a:ext cx="4886485" cy="4806919"/>
          </a:xfrm>
          <a:prstGeom prst="rect">
            <a:avLst/>
          </a:prstGeom>
        </p:spPr>
      </p:pic>
    </p:spTree>
    <p:extLst>
      <p:ext uri="{BB962C8B-B14F-4D97-AF65-F5344CB8AC3E}">
        <p14:creationId xmlns:p14="http://schemas.microsoft.com/office/powerpoint/2010/main" val="3380939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EB1884-426A-C583-27C8-512C2CA50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 y="65314"/>
            <a:ext cx="724623" cy="819345"/>
          </a:xfrm>
          <a:prstGeom prst="rect">
            <a:avLst/>
          </a:prstGeom>
        </p:spPr>
      </p:pic>
      <p:pic>
        <p:nvPicPr>
          <p:cNvPr id="6" name="Picture 5">
            <a:extLst>
              <a:ext uri="{FF2B5EF4-FFF2-40B4-BE49-F238E27FC236}">
                <a16:creationId xmlns:a16="http://schemas.microsoft.com/office/drawing/2014/main" id="{08C24459-AB06-2421-E6F5-378F558E789F}"/>
              </a:ext>
            </a:extLst>
          </p:cNvPr>
          <p:cNvPicPr>
            <a:picLocks noChangeAspect="1"/>
          </p:cNvPicPr>
          <p:nvPr/>
        </p:nvPicPr>
        <p:blipFill>
          <a:blip r:embed="rId3"/>
          <a:stretch>
            <a:fillRect/>
          </a:stretch>
        </p:blipFill>
        <p:spPr>
          <a:xfrm>
            <a:off x="914400" y="884659"/>
            <a:ext cx="10363200" cy="5444423"/>
          </a:xfrm>
          <a:prstGeom prst="rect">
            <a:avLst/>
          </a:prstGeom>
        </p:spPr>
      </p:pic>
    </p:spTree>
    <p:extLst>
      <p:ext uri="{BB962C8B-B14F-4D97-AF65-F5344CB8AC3E}">
        <p14:creationId xmlns:p14="http://schemas.microsoft.com/office/powerpoint/2010/main" val="1344276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45D04-387E-339A-4DB3-0A0BA2624A31}"/>
              </a:ext>
            </a:extLst>
          </p:cNvPr>
          <p:cNvPicPr>
            <a:picLocks noChangeAspect="1"/>
          </p:cNvPicPr>
          <p:nvPr/>
        </p:nvPicPr>
        <p:blipFill>
          <a:blip r:embed="rId2"/>
          <a:stretch>
            <a:fillRect/>
          </a:stretch>
        </p:blipFill>
        <p:spPr>
          <a:xfrm>
            <a:off x="553010" y="521634"/>
            <a:ext cx="3194237" cy="28401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CD8012C-2E63-36CD-74FB-C425243FF411}"/>
              </a:ext>
            </a:extLst>
          </p:cNvPr>
          <p:cNvPicPr>
            <a:picLocks noChangeAspect="1"/>
          </p:cNvPicPr>
          <p:nvPr/>
        </p:nvPicPr>
        <p:blipFill>
          <a:blip r:embed="rId3"/>
          <a:stretch>
            <a:fillRect/>
          </a:stretch>
        </p:blipFill>
        <p:spPr>
          <a:xfrm>
            <a:off x="4365812" y="3832412"/>
            <a:ext cx="3460376" cy="28401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6E94A78A-D780-ADD0-1404-3B20AB45CF8B}"/>
              </a:ext>
            </a:extLst>
          </p:cNvPr>
          <p:cNvPicPr>
            <a:picLocks noChangeAspect="1"/>
          </p:cNvPicPr>
          <p:nvPr/>
        </p:nvPicPr>
        <p:blipFill>
          <a:blip r:embed="rId4"/>
          <a:stretch>
            <a:fillRect/>
          </a:stretch>
        </p:blipFill>
        <p:spPr>
          <a:xfrm>
            <a:off x="8395449" y="521634"/>
            <a:ext cx="3558988" cy="28401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75679983-2845-4683-4712-8674963F2E55}"/>
              </a:ext>
            </a:extLst>
          </p:cNvPr>
          <p:cNvPicPr>
            <a:picLocks noChangeAspect="1"/>
          </p:cNvPicPr>
          <p:nvPr/>
        </p:nvPicPr>
        <p:blipFill>
          <a:blip r:embed="rId5"/>
          <a:stretch>
            <a:fillRect/>
          </a:stretch>
        </p:blipFill>
        <p:spPr>
          <a:xfrm flipH="1">
            <a:off x="553010" y="3832412"/>
            <a:ext cx="3194236" cy="28401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CD0875DD-065C-6AFB-3C75-A6EED3B5247B}"/>
              </a:ext>
            </a:extLst>
          </p:cNvPr>
          <p:cNvPicPr>
            <a:picLocks noChangeAspect="1"/>
          </p:cNvPicPr>
          <p:nvPr/>
        </p:nvPicPr>
        <p:blipFill>
          <a:blip r:embed="rId6"/>
          <a:stretch>
            <a:fillRect/>
          </a:stretch>
        </p:blipFill>
        <p:spPr>
          <a:xfrm>
            <a:off x="4341160" y="521634"/>
            <a:ext cx="3460376" cy="28401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C8935361-BC60-088B-3555-5833CDBFE220}"/>
              </a:ext>
            </a:extLst>
          </p:cNvPr>
          <p:cNvPicPr>
            <a:picLocks noChangeAspect="1"/>
          </p:cNvPicPr>
          <p:nvPr/>
        </p:nvPicPr>
        <p:blipFill>
          <a:blip r:embed="rId6"/>
          <a:stretch>
            <a:fillRect/>
          </a:stretch>
        </p:blipFill>
        <p:spPr>
          <a:xfrm>
            <a:off x="8395450" y="3832413"/>
            <a:ext cx="3558988" cy="2840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459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E9508-6B1B-7B14-090C-0E9330EBA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 y="65314"/>
            <a:ext cx="724623" cy="819345"/>
          </a:xfrm>
          <a:prstGeom prst="rect">
            <a:avLst/>
          </a:prstGeom>
        </p:spPr>
      </p:pic>
      <p:pic>
        <p:nvPicPr>
          <p:cNvPr id="10" name="Picture 9">
            <a:extLst>
              <a:ext uri="{FF2B5EF4-FFF2-40B4-BE49-F238E27FC236}">
                <a16:creationId xmlns:a16="http://schemas.microsoft.com/office/drawing/2014/main" id="{639A604D-CB25-64BD-AE5B-21A37B442ABC}"/>
              </a:ext>
            </a:extLst>
          </p:cNvPr>
          <p:cNvPicPr>
            <a:picLocks noChangeAspect="1"/>
          </p:cNvPicPr>
          <p:nvPr/>
        </p:nvPicPr>
        <p:blipFill>
          <a:blip r:embed="rId3"/>
          <a:stretch>
            <a:fillRect/>
          </a:stretch>
        </p:blipFill>
        <p:spPr>
          <a:xfrm>
            <a:off x="6584911" y="1657461"/>
            <a:ext cx="3875072" cy="2004622"/>
          </a:xfrm>
          <a:prstGeom prst="rect">
            <a:avLst/>
          </a:prstGeom>
        </p:spPr>
      </p:pic>
      <p:pic>
        <p:nvPicPr>
          <p:cNvPr id="12" name="Picture 11">
            <a:extLst>
              <a:ext uri="{FF2B5EF4-FFF2-40B4-BE49-F238E27FC236}">
                <a16:creationId xmlns:a16="http://schemas.microsoft.com/office/drawing/2014/main" id="{19CB9674-A813-0E2E-93CA-7E66C665B55F}"/>
              </a:ext>
            </a:extLst>
          </p:cNvPr>
          <p:cNvPicPr>
            <a:picLocks noChangeAspect="1"/>
          </p:cNvPicPr>
          <p:nvPr/>
        </p:nvPicPr>
        <p:blipFill>
          <a:blip r:embed="rId4"/>
          <a:stretch>
            <a:fillRect/>
          </a:stretch>
        </p:blipFill>
        <p:spPr>
          <a:xfrm>
            <a:off x="6699211" y="3966234"/>
            <a:ext cx="3875072" cy="2576514"/>
          </a:xfrm>
          <a:prstGeom prst="rect">
            <a:avLst/>
          </a:prstGeom>
        </p:spPr>
      </p:pic>
      <p:pic>
        <p:nvPicPr>
          <p:cNvPr id="14" name="Picture 13">
            <a:extLst>
              <a:ext uri="{FF2B5EF4-FFF2-40B4-BE49-F238E27FC236}">
                <a16:creationId xmlns:a16="http://schemas.microsoft.com/office/drawing/2014/main" id="{5828739F-FAF1-9871-37EF-F48BED084B89}"/>
              </a:ext>
            </a:extLst>
          </p:cNvPr>
          <p:cNvPicPr>
            <a:picLocks noChangeAspect="1"/>
          </p:cNvPicPr>
          <p:nvPr/>
        </p:nvPicPr>
        <p:blipFill>
          <a:blip r:embed="rId5"/>
          <a:stretch>
            <a:fillRect/>
          </a:stretch>
        </p:blipFill>
        <p:spPr>
          <a:xfrm>
            <a:off x="1368337" y="3985651"/>
            <a:ext cx="4198749" cy="2576514"/>
          </a:xfrm>
          <a:prstGeom prst="rect">
            <a:avLst/>
          </a:prstGeom>
        </p:spPr>
      </p:pic>
      <p:pic>
        <p:nvPicPr>
          <p:cNvPr id="16" name="Picture 15">
            <a:extLst>
              <a:ext uri="{FF2B5EF4-FFF2-40B4-BE49-F238E27FC236}">
                <a16:creationId xmlns:a16="http://schemas.microsoft.com/office/drawing/2014/main" id="{97D7DE42-366B-D0FB-4D28-52B650D51B13}"/>
              </a:ext>
            </a:extLst>
          </p:cNvPr>
          <p:cNvPicPr>
            <a:picLocks noChangeAspect="1"/>
          </p:cNvPicPr>
          <p:nvPr/>
        </p:nvPicPr>
        <p:blipFill>
          <a:blip r:embed="rId6"/>
          <a:stretch>
            <a:fillRect/>
          </a:stretch>
        </p:blipFill>
        <p:spPr>
          <a:xfrm>
            <a:off x="1408341" y="1667170"/>
            <a:ext cx="4198749" cy="2004622"/>
          </a:xfrm>
          <a:prstGeom prst="rect">
            <a:avLst/>
          </a:prstGeom>
          <a:ln>
            <a:noFill/>
          </a:ln>
          <a:effectLst>
            <a:softEdge rad="112500"/>
          </a:effectLst>
        </p:spPr>
      </p:pic>
      <p:sp>
        <p:nvSpPr>
          <p:cNvPr id="17" name="Title 16">
            <a:extLst>
              <a:ext uri="{FF2B5EF4-FFF2-40B4-BE49-F238E27FC236}">
                <a16:creationId xmlns:a16="http://schemas.microsoft.com/office/drawing/2014/main" id="{9A66ECDF-6186-F5C3-559F-FD00092FB66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WATER TREAMENT PLANT:</a:t>
            </a:r>
          </a:p>
        </p:txBody>
      </p:sp>
    </p:spTree>
    <p:extLst>
      <p:ext uri="{BB962C8B-B14F-4D97-AF65-F5344CB8AC3E}">
        <p14:creationId xmlns:p14="http://schemas.microsoft.com/office/powerpoint/2010/main" val="1831306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E6CE-2FE4-C089-8BA9-734A10B5A6A2}"/>
              </a:ext>
            </a:extLst>
          </p:cNvPr>
          <p:cNvSpPr>
            <a:spLocks noGrp="1"/>
          </p:cNvSpPr>
          <p:nvPr>
            <p:ph type="title"/>
          </p:nvPr>
        </p:nvSpPr>
        <p:spPr>
          <a:xfrm>
            <a:off x="1341120" y="265176"/>
            <a:ext cx="10196456" cy="1088136"/>
          </a:xfrm>
        </p:spPr>
        <p:txBody>
          <a:bodyPr>
            <a:normAutofit fontScale="90000"/>
          </a:bodyPr>
          <a:lstStyle/>
          <a:p>
            <a:r>
              <a:rPr lang="en-US" b="1" dirty="0">
                <a:effectLst>
                  <a:outerShdw blurRad="38100" dist="38100" dir="2700000" algn="tl">
                    <a:srgbClr val="000000">
                      <a:alpha val="43137"/>
                    </a:srgbClr>
                  </a:outerShdw>
                </a:effectLst>
              </a:rPr>
              <a:t>PROJECT TO REDUCE WATER POLLUTION:</a:t>
            </a:r>
          </a:p>
        </p:txBody>
      </p:sp>
      <p:pic>
        <p:nvPicPr>
          <p:cNvPr id="5" name="Picture 4">
            <a:extLst>
              <a:ext uri="{FF2B5EF4-FFF2-40B4-BE49-F238E27FC236}">
                <a16:creationId xmlns:a16="http://schemas.microsoft.com/office/drawing/2014/main" id="{0DFEC205-49B1-E685-EBFB-50665C7B103D}"/>
              </a:ext>
            </a:extLst>
          </p:cNvPr>
          <p:cNvPicPr>
            <a:picLocks noChangeAspect="1"/>
          </p:cNvPicPr>
          <p:nvPr/>
        </p:nvPicPr>
        <p:blipFill>
          <a:blip r:embed="rId2"/>
          <a:stretch>
            <a:fillRect/>
          </a:stretch>
        </p:blipFill>
        <p:spPr>
          <a:xfrm>
            <a:off x="8081403" y="2094181"/>
            <a:ext cx="3160339" cy="42137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F375072A-16D7-E27F-0CC3-AF47027FD36E}"/>
              </a:ext>
            </a:extLst>
          </p:cNvPr>
          <p:cNvSpPr txBox="1"/>
          <p:nvPr/>
        </p:nvSpPr>
        <p:spPr>
          <a:xfrm>
            <a:off x="1341120" y="2492914"/>
            <a:ext cx="6096000" cy="3416320"/>
          </a:xfrm>
          <a:prstGeom prst="rect">
            <a:avLst/>
          </a:prstGeom>
          <a:noFill/>
        </p:spPr>
        <p:txBody>
          <a:bodyPr wrap="square">
            <a:spAutoFit/>
          </a:bodyPr>
          <a:lstStyle/>
          <a:p>
            <a:pPr algn="l"/>
            <a:r>
              <a:rPr lang="en-US" b="0" i="0" dirty="0">
                <a:solidFill>
                  <a:srgbClr val="2C2F34"/>
                </a:solidFill>
                <a:effectLst/>
                <a:latin typeface="Arial" panose="020B0604020202020204" pitchFamily="34" charset="0"/>
              </a:rPr>
              <a:t>To live a healthy life, it is necessary to use only clean water. But the fact is potable water i.e. drinking water is not available everywhere on the earth. Every year a large number of people die because of drinking </a:t>
            </a:r>
            <a:r>
              <a:rPr lang="en-US" i="0" dirty="0">
                <a:solidFill>
                  <a:srgbClr val="2C2F34"/>
                </a:solidFill>
                <a:effectLst/>
                <a:latin typeface="Arial" panose="020B0604020202020204" pitchFamily="34" charset="0"/>
              </a:rPr>
              <a:t>contaminated water</a:t>
            </a:r>
            <a:r>
              <a:rPr lang="en-US" b="0" i="0" dirty="0">
                <a:solidFill>
                  <a:srgbClr val="2C2F34"/>
                </a:solidFill>
                <a:effectLst/>
                <a:latin typeface="Arial" panose="020B0604020202020204" pitchFamily="34" charset="0"/>
              </a:rPr>
              <a:t>. There are many society where there is not enough drinking water.</a:t>
            </a:r>
          </a:p>
          <a:p>
            <a:pPr algn="l"/>
            <a:endParaRPr lang="en-US" dirty="0">
              <a:solidFill>
                <a:srgbClr val="2C2F34"/>
              </a:solidFill>
              <a:latin typeface="Arial" panose="020B0604020202020204" pitchFamily="34" charset="0"/>
            </a:endParaRPr>
          </a:p>
          <a:p>
            <a:pPr algn="l"/>
            <a:r>
              <a:rPr lang="en-US" b="0" i="0" dirty="0">
                <a:solidFill>
                  <a:srgbClr val="2C2F34"/>
                </a:solidFill>
                <a:effectLst/>
                <a:latin typeface="Arial" panose="020B0604020202020204" pitchFamily="34" charset="0"/>
              </a:rPr>
              <a:t>So, there are some society which start small water treatment plant in it campus. Where they recycle the drainage water .</a:t>
            </a:r>
          </a:p>
          <a:p>
            <a:pPr algn="l"/>
            <a:endParaRPr lang="en-US" dirty="0">
              <a:solidFill>
                <a:srgbClr val="2C2F34"/>
              </a:solidFill>
              <a:latin typeface="Arial" panose="020B0604020202020204" pitchFamily="34" charset="0"/>
            </a:endParaRPr>
          </a:p>
          <a:p>
            <a:pPr algn="l"/>
            <a:endParaRPr lang="en-US" b="0" i="0" dirty="0">
              <a:solidFill>
                <a:srgbClr val="2C2F34"/>
              </a:solidFill>
              <a:effectLst/>
              <a:latin typeface="Arial" panose="020B0604020202020204" pitchFamily="34" charset="0"/>
            </a:endParaRPr>
          </a:p>
        </p:txBody>
      </p:sp>
      <p:pic>
        <p:nvPicPr>
          <p:cNvPr id="7" name="Picture 6">
            <a:extLst>
              <a:ext uri="{FF2B5EF4-FFF2-40B4-BE49-F238E27FC236}">
                <a16:creationId xmlns:a16="http://schemas.microsoft.com/office/drawing/2014/main" id="{55F04192-B996-C8F4-F1FF-25FBB7E13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5" y="65314"/>
            <a:ext cx="724623" cy="819345"/>
          </a:xfrm>
          <a:prstGeom prst="rect">
            <a:avLst/>
          </a:prstGeom>
        </p:spPr>
      </p:pic>
    </p:spTree>
    <p:extLst>
      <p:ext uri="{BB962C8B-B14F-4D97-AF65-F5344CB8AC3E}">
        <p14:creationId xmlns:p14="http://schemas.microsoft.com/office/powerpoint/2010/main" val="2925310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cean 16x9">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painting presentation (widescreen).potx" id="{7D8F5DB3-F878-46D5-AF2D-2DD5B7369221}" vid="{9251DF30-C224-466C-9BFA-3064FAD55731}"/>
    </a:ext>
  </a:extLst>
</a:theme>
</file>

<file path=ppt/theme/theme2.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cean">
      <a:dk1>
        <a:sysClr val="windowText" lastClr="000000"/>
      </a:dk1>
      <a:lt1>
        <a:sysClr val="window" lastClr="FFFFFF"/>
      </a:lt1>
      <a:dk2>
        <a:srgbClr val="323232"/>
      </a:dk2>
      <a:lt2>
        <a:srgbClr val="E3DED1"/>
      </a:lt2>
      <a:accent1>
        <a:srgbClr val="4557A1"/>
      </a:accent1>
      <a:accent2>
        <a:srgbClr val="3691AA"/>
      </a:accent2>
      <a:accent3>
        <a:srgbClr val="893768"/>
      </a:accent3>
      <a:accent4>
        <a:srgbClr val="4E8542"/>
      </a:accent4>
      <a:accent5>
        <a:srgbClr val="A25A12"/>
      </a:accent5>
      <a:accent6>
        <a:srgbClr val="C19859"/>
      </a:accent6>
      <a:hlink>
        <a:srgbClr val="6B9F25"/>
      </a:hlink>
      <a:folHlink>
        <a:srgbClr val="B26B02"/>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Ocean painting presentation (widescreen)</Template>
  <TotalTime>227</TotalTime>
  <Words>994</Words>
  <Application>Microsoft Office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vt:lpstr>
      <vt:lpstr>Georgia</vt:lpstr>
      <vt:lpstr>IBM Plex Sans</vt:lpstr>
      <vt:lpstr>Nunito</vt:lpstr>
      <vt:lpstr>Poor Richard</vt:lpstr>
      <vt:lpstr>Ocean 16x9</vt:lpstr>
      <vt:lpstr>Water pollution  Nashik city  Energy , Water , Environment Sustainability  </vt:lpstr>
      <vt:lpstr>WHAT IS WATER POLLUTION ?</vt:lpstr>
      <vt:lpstr>CAUSE OF WATER POLLUTION IN NASHIK</vt:lpstr>
      <vt:lpstr>EFFECT OF WATER POLLUTION IN NASHIK</vt:lpstr>
      <vt:lpstr>PowerPoint Presentation</vt:lpstr>
      <vt:lpstr>PowerPoint Presentation</vt:lpstr>
      <vt:lpstr>PowerPoint Presentation</vt:lpstr>
      <vt:lpstr>WATER TREAMENT PLANT:</vt:lpstr>
      <vt:lpstr>PROJECT TO REDUCE WATER POLLUTION:</vt:lpstr>
      <vt:lpstr>Measures To Control Water Pollution:</vt:lpstr>
      <vt:lpstr>Wrap up and related outcomes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pollution  Nashik city  Energy , Water , Environment Sustainability</dc:title>
  <dc:creator>Siddhesh Khairnar</dc:creator>
  <cp:lastModifiedBy>Siddhesh Khairnar</cp:lastModifiedBy>
  <cp:revision>6</cp:revision>
  <dcterms:created xsi:type="dcterms:W3CDTF">2022-05-07T11:02:11Z</dcterms:created>
  <dcterms:modified xsi:type="dcterms:W3CDTF">2022-05-09T13:10:58Z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